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60"/>
  </p:notesMasterIdLst>
  <p:handoutMasterIdLst>
    <p:handoutMasterId r:id="rId61"/>
  </p:handoutMasterIdLst>
  <p:sldIdLst>
    <p:sldId id="256" r:id="rId2"/>
    <p:sldId id="327" r:id="rId3"/>
    <p:sldId id="330" r:id="rId4"/>
    <p:sldId id="321" r:id="rId5"/>
    <p:sldId id="328" r:id="rId6"/>
    <p:sldId id="315" r:id="rId7"/>
    <p:sldId id="326" r:id="rId8"/>
    <p:sldId id="313" r:id="rId9"/>
    <p:sldId id="329" r:id="rId10"/>
    <p:sldId id="316" r:id="rId11"/>
    <p:sldId id="317" r:id="rId12"/>
    <p:sldId id="311" r:id="rId13"/>
    <p:sldId id="318" r:id="rId14"/>
    <p:sldId id="312" r:id="rId15"/>
    <p:sldId id="319" r:id="rId16"/>
    <p:sldId id="310" r:id="rId17"/>
    <p:sldId id="325" r:id="rId18"/>
    <p:sldId id="301" r:id="rId19"/>
    <p:sldId id="302" r:id="rId20"/>
    <p:sldId id="307" r:id="rId21"/>
    <p:sldId id="303" r:id="rId22"/>
    <p:sldId id="304" r:id="rId23"/>
    <p:sldId id="305" r:id="rId24"/>
    <p:sldId id="306" r:id="rId25"/>
    <p:sldId id="308" r:id="rId26"/>
    <p:sldId id="309" r:id="rId27"/>
    <p:sldId id="324" r:id="rId28"/>
    <p:sldId id="259" r:id="rId29"/>
    <p:sldId id="260" r:id="rId30"/>
    <p:sldId id="258" r:id="rId31"/>
    <p:sldId id="257" r:id="rId32"/>
    <p:sldId id="262" r:id="rId33"/>
    <p:sldId id="263" r:id="rId34"/>
    <p:sldId id="276" r:id="rId35"/>
    <p:sldId id="277" r:id="rId36"/>
    <p:sldId id="278" r:id="rId37"/>
    <p:sldId id="279" r:id="rId38"/>
    <p:sldId id="268" r:id="rId39"/>
    <p:sldId id="288" r:id="rId40"/>
    <p:sldId id="282" r:id="rId41"/>
    <p:sldId id="283" r:id="rId42"/>
    <p:sldId id="284" r:id="rId43"/>
    <p:sldId id="289" r:id="rId44"/>
    <p:sldId id="290" r:id="rId45"/>
    <p:sldId id="270" r:id="rId46"/>
    <p:sldId id="269" r:id="rId47"/>
    <p:sldId id="293" r:id="rId48"/>
    <p:sldId id="294" r:id="rId49"/>
    <p:sldId id="295" r:id="rId50"/>
    <p:sldId id="271" r:id="rId51"/>
    <p:sldId id="272" r:id="rId52"/>
    <p:sldId id="273" r:id="rId53"/>
    <p:sldId id="274" r:id="rId54"/>
    <p:sldId id="275" r:id="rId55"/>
    <p:sldId id="296" r:id="rId56"/>
    <p:sldId id="331" r:id="rId57"/>
    <p:sldId id="291" r:id="rId58"/>
    <p:sldId id="297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3790"/>
  </p:normalViewPr>
  <p:slideViewPr>
    <p:cSldViewPr snapToGrid="0" snapToObjects="1">
      <p:cViewPr varScale="1">
        <p:scale>
          <a:sx n="101" d="100"/>
          <a:sy n="101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DD725-D6F6-3D4B-8382-7ED81A0F1BD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75B6A-DEF7-C446-83B7-D83F9FAC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9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7EA44-B922-8545-A843-81F652D1E8A8}" type="datetimeFigureOut">
              <a:rPr lang="en-US" smtClean="0"/>
              <a:t>2/21/19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6B88B-A541-F948-8E79-8AF95139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0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6B88B-A541-F948-8E79-8AF9513916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6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6B88B-A541-F948-8E79-8AF9513916B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6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5346-C2BD-FE47-BE31-C37FE4495C0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CD9-6FD3-E04E-A251-4549A68D5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5346-C2BD-FE47-BE31-C37FE4495C0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CD9-6FD3-E04E-A251-4549A68D5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5346-C2BD-FE47-BE31-C37FE4495C0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CD9-6FD3-E04E-A251-4549A68D5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5346-C2BD-FE47-BE31-C37FE4495C0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CD9-6FD3-E04E-A251-4549A68D5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5346-C2BD-FE47-BE31-C37FE4495C0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CD9-6FD3-E04E-A251-4549A68D5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5346-C2BD-FE47-BE31-C37FE4495C0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CD9-6FD3-E04E-A251-4549A68D5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5346-C2BD-FE47-BE31-C37FE4495C0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CD9-6FD3-E04E-A251-4549A68D5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5346-C2BD-FE47-BE31-C37FE4495C0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CD9-6FD3-E04E-A251-4549A68D5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5346-C2BD-FE47-BE31-C37FE4495C0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CD9-6FD3-E04E-A251-4549A68D5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5346-C2BD-FE47-BE31-C37FE4495C0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CD9-6FD3-E04E-A251-4549A68D5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5346-C2BD-FE47-BE31-C37FE4495C0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CD9-6FD3-E04E-A251-4549A68D5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25346-C2BD-FE47-BE31-C37FE4495C02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53CD9-6FD3-E04E-A251-4549A68D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1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6037"/>
          </a:xfrm>
        </p:spPr>
        <p:txBody>
          <a:bodyPr>
            <a:normAutofit/>
          </a:bodyPr>
          <a:lstStyle/>
          <a:p>
            <a:r>
              <a:rPr lang="en-US" sz="4400" b="1" dirty="0"/>
              <a:t>A Practical Scalable Distributed BTree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32919"/>
            <a:ext cx="9144000" cy="1008062"/>
          </a:xfrm>
        </p:spPr>
        <p:txBody>
          <a:bodyPr/>
          <a:lstStyle/>
          <a:p>
            <a:r>
              <a:rPr lang="en-US" dirty="0"/>
              <a:t>Marcos K. Aguilera, </a:t>
            </a:r>
            <a:r>
              <a:rPr lang="en-US" dirty="0" err="1"/>
              <a:t>Wojciech</a:t>
            </a:r>
            <a:r>
              <a:rPr lang="en-US" dirty="0"/>
              <a:t> </a:t>
            </a:r>
            <a:r>
              <a:rPr lang="en-US" dirty="0" err="1"/>
              <a:t>Golab</a:t>
            </a:r>
            <a:r>
              <a:rPr lang="en-US" dirty="0"/>
              <a:t>, </a:t>
            </a:r>
            <a:r>
              <a:rPr lang="en-US" dirty="0" err="1"/>
              <a:t>Mehul</a:t>
            </a:r>
            <a:r>
              <a:rPr lang="en-US" dirty="0"/>
              <a:t> A. Shah</a:t>
            </a:r>
          </a:p>
          <a:p>
            <a:r>
              <a:rPr lang="mr-IN" dirty="0"/>
              <a:t>PVLDB '08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8162" y="5295900"/>
            <a:ext cx="38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Presentation by Mojtaba Eslahi-Kelorazi</a:t>
            </a:r>
          </a:p>
          <a:p>
            <a:pPr algn="ctr"/>
            <a:r>
              <a:rPr lang="en-US" dirty="0"/>
              <a:t>Feb 2017</a:t>
            </a:r>
          </a:p>
        </p:txBody>
      </p:sp>
    </p:spTree>
    <p:extLst>
      <p:ext uri="{BB962C8B-B14F-4D97-AF65-F5344CB8AC3E}">
        <p14:creationId xmlns:p14="http://schemas.microsoft.com/office/powerpoint/2010/main" val="506208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Design of the BTree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55700" y="1683921"/>
            <a:ext cx="988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600" dirty="0">
                <a:latin typeface=""/>
              </a:rPr>
              <a:t>A distributed B-tree has its nodes spread over multiple servers</a:t>
            </a:r>
            <a:endParaRPr lang="en-US" sz="2600" dirty="0"/>
          </a:p>
          <a:p>
            <a:pPr marL="457200" indent="-457200">
              <a:buFont typeface="Arial" charset="0"/>
              <a:buChar char="•"/>
            </a:pPr>
            <a:r>
              <a:rPr lang="en-US" sz="2600" dirty="0"/>
              <a:t>Each B-tree node is stored on a single server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/>
              <a:t>Each server contains a number of inner and leaf nodes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/>
              <a:t>Each server in the system stores version numbers of all inner nodes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/>
              <a:t>Each client cache inner nodes of Btree and use this cache while executing a transaction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/>
              <a:t>During a transaction, a client composes a set of Read and Write operations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/>
              <a:t>At commit, a minitransaction is used to to perform Btree operations at servers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/>
              <a:t>Comparisons are added by the BTree client library to guarantee data consistency</a:t>
            </a:r>
          </a:p>
        </p:txBody>
      </p:sp>
    </p:spTree>
    <p:extLst>
      <p:ext uri="{BB962C8B-B14F-4D97-AF65-F5344CB8AC3E}">
        <p14:creationId xmlns:p14="http://schemas.microsoft.com/office/powerpoint/2010/main" val="19924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Btree Operation Efficiency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371600" y="1981200"/>
            <a:ext cx="103505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dirty="0"/>
              <a:t>Optimistic Concurrency Control</a:t>
            </a:r>
          </a:p>
          <a:p>
            <a:pPr lvl="1"/>
            <a:r>
              <a:rPr lang="en-US" sz="2400" dirty="0"/>
              <a:t>Works well unless the B-tree is rapidly shrinking or growing</a:t>
            </a:r>
          </a:p>
          <a:p>
            <a:pPr lvl="1"/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3200" dirty="0"/>
              <a:t>Lazy replication of objects at clients</a:t>
            </a:r>
          </a:p>
          <a:p>
            <a:pPr lvl="1"/>
            <a:r>
              <a:rPr lang="en-US" sz="2400" dirty="0"/>
              <a:t>Nodes that a particular client does not access may be stale or not present on the client</a:t>
            </a:r>
          </a:p>
          <a:p>
            <a:pPr lvl="1"/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3200" dirty="0"/>
              <a:t>Eager replication of version numbers at servers</a:t>
            </a:r>
          </a:p>
          <a:p>
            <a:pPr marL="457200" lvl="2"/>
            <a:r>
              <a:rPr lang="en-US" sz="2400" dirty="0"/>
              <a:t>inner node versions can be checked at any server in the system</a:t>
            </a:r>
          </a:p>
          <a:p>
            <a:pPr marL="342900" indent="-342900">
              <a:buFont typeface="Arial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71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Standard Btree Operations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2392426"/>
            <a:ext cx="9296400" cy="310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91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Migration Operations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58" y="3416300"/>
            <a:ext cx="8521648" cy="261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4200" y="2323748"/>
            <a:ext cx="922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"/>
              </a:rPr>
              <a:t>Migrate(x, s) which migrates B-tree node x to server 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"/>
              </a:rPr>
              <a:t>These operations are provided for higher level migrations: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6643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Transaction Interface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23950" y="1838236"/>
            <a:ext cx="99441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In order to guarantee data consistency, each data manipulation on the B-tree has to be performed atomically, for example, renaming of a file in the cluster system or transferring an item and payment for the item between characters in the computer game</a:t>
            </a:r>
            <a:endParaRPr lang="en-US" sz="2800" dirty="0">
              <a:latin typeface=""/>
            </a:endParaRPr>
          </a:p>
          <a:p>
            <a:pPr marL="285750" indent="-285750">
              <a:buFont typeface="Arial" charset="0"/>
              <a:buChar char="•"/>
            </a:pPr>
            <a:endParaRPr lang="en-US" sz="2800" dirty="0">
              <a:latin typeface="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latin typeface=""/>
              </a:rPr>
              <a:t>Transaction interface is provided to define all the necessary Read and Write operations within a transaction, while adding necessary comparisons to guarantee data consistency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023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Transaction Interface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2207794"/>
            <a:ext cx="8102599" cy="35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20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Extensions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47750" y="2045038"/>
            <a:ext cx="100965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>
                <a:latin typeface=""/>
              </a:rPr>
              <a:t>Enhanced migration tasks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>
              <a:latin typeface="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200" dirty="0"/>
              <a:t>Dealing with hot-spots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/>
          </a:p>
          <a:p>
            <a:pPr marL="285750" indent="-285750">
              <a:buFont typeface="Arial" charset="0"/>
              <a:buChar char="•"/>
            </a:pPr>
            <a:r>
              <a:rPr lang="en-US" sz="3200" dirty="0"/>
              <a:t>Varying the replication factor of inner nodes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/>
          </a:p>
          <a:p>
            <a:pPr marL="285750" indent="-285750">
              <a:buFont typeface="Arial" charset="0"/>
              <a:buChar char="•"/>
            </a:pPr>
            <a:r>
              <a:rPr lang="en-US" sz="3200" dirty="0"/>
              <a:t>Finer-grained concurrency control to avoid false sharing</a:t>
            </a:r>
          </a:p>
        </p:txBody>
      </p:sp>
    </p:spTree>
    <p:extLst>
      <p:ext uri="{BB962C8B-B14F-4D97-AF65-F5344CB8AC3E}">
        <p14:creationId xmlns:p14="http://schemas.microsoft.com/office/powerpoint/2010/main" val="91005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55700" y="565347"/>
            <a:ext cx="4699000" cy="613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Problem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Btree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Sinfonia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Distributed Btree Implementation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Assumptions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Design of the Btree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BTree Operations Efficiency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Migration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Transaction Interface 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Extensions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1900" y="565347"/>
            <a:ext cx="477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200" b="1" dirty="0"/>
              <a:t>Experimental Results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Experimental Setup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Workload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Scalability Experiments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Migration Experiments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Algorithm in Practice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Search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343494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Results - Setup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66900" y="1625600"/>
            <a:ext cx="73533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10-byte keys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8-byte values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Leaf nodes hold 220 key-value pairs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Inner nodes hold 180 key-pointer pairs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Each pointer has 12 bytes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800" dirty="0"/>
              <a:t>4 bytes specify a server 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800" dirty="0"/>
              <a:t>8 bytes specify an offset within the server</a:t>
            </a:r>
          </a:p>
        </p:txBody>
      </p:sp>
    </p:spTree>
    <p:extLst>
      <p:ext uri="{BB962C8B-B14F-4D97-AF65-F5344CB8AC3E}">
        <p14:creationId xmlns:p14="http://schemas.microsoft.com/office/powerpoint/2010/main" val="2131873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Results - Workloads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84300" y="1587500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b="1" dirty="0"/>
              <a:t>Insert</a:t>
            </a:r>
            <a:r>
              <a:rPr lang="en-US" sz="2400" dirty="0"/>
              <a:t>: New keys are generated uniformly at random from a space of 10</a:t>
            </a:r>
            <a:r>
              <a:rPr lang="en-US" sz="2400" baseline="30000" dirty="0"/>
              <a:t>9</a:t>
            </a:r>
            <a:r>
              <a:rPr lang="en-US" sz="2400" dirty="0"/>
              <a:t> elements and inserted into the B-tree.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800" b="1" dirty="0"/>
              <a:t>Lookup</a:t>
            </a:r>
            <a:r>
              <a:rPr lang="en-US" sz="2400" dirty="0"/>
              <a:t>: The previously inserted keys are looked up, in the same random order in which they were inserted.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800" b="1" dirty="0"/>
              <a:t>Update</a:t>
            </a:r>
            <a:r>
              <a:rPr lang="en-US" sz="2400" dirty="0"/>
              <a:t>: The values for previously inserted keys are modified.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Mixed</a:t>
            </a:r>
            <a:r>
              <a:rPr lang="en-US" sz="2400" dirty="0"/>
              <a:t>: This is a mixture of 60% lookups and 40% updates randomly interspersed, for randomly chosen keys that were previously inserted.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Before the insert workload, the B-tree was pre-populated with 40,000 elements rather than starting with an empty B-tree.</a:t>
            </a:r>
          </a:p>
        </p:txBody>
      </p:sp>
    </p:spTree>
    <p:extLst>
      <p:ext uri="{BB962C8B-B14F-4D97-AF65-F5344CB8AC3E}">
        <p14:creationId xmlns:p14="http://schemas.microsoft.com/office/powerpoint/2010/main" val="171551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55700" y="565347"/>
            <a:ext cx="4699000" cy="613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200" b="1" dirty="0"/>
              <a:t>Background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Problem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Btree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Sinfonia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200" b="1" dirty="0"/>
              <a:t>Distributed Btree Implementation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Assumptions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Design of the Btree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BTree Operations Efficiency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Migration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Transaction Interface 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Extensions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9200" y="565347"/>
            <a:ext cx="477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200" b="1" dirty="0"/>
              <a:t>Experimental Results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Experimental Setup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Workload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Scalability Experiments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Migration Experiments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200" b="1" dirty="0"/>
              <a:t>Algorithm in Practice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Search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553425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Results </a:t>
            </a:r>
            <a:r>
              <a:rPr lang="mr-IN" sz="3600" dirty="0">
                <a:latin typeface="Comic Sans MS" charset="0"/>
                <a:ea typeface="Comic Sans MS" charset="0"/>
                <a:cs typeface="Comic Sans MS" charset="0"/>
              </a:rPr>
              <a:t>–</a:t>
            </a: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 Scalability Experiments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95450" y="1772335"/>
            <a:ext cx="88011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"/>
              </a:rPr>
              <a:t>For the centralized system, we use the open-source B-tree of </a:t>
            </a:r>
            <a:r>
              <a:rPr lang="en-US" sz="2400" dirty="0" err="1">
                <a:latin typeface=""/>
              </a:rPr>
              <a:t>BerkeleyDB</a:t>
            </a:r>
            <a:r>
              <a:rPr lang="en-US" sz="2400" dirty="0">
                <a:latin typeface=""/>
              </a:rPr>
              <a:t> 4.5.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The graphs show the aggregate throughput as we increased the number of servers from 1 to 92.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For our distributed B-tree, we used the same number of clients as servers for each experiment, thus growing the workload as we increased the number of servers.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For the </a:t>
            </a:r>
            <a:r>
              <a:rPr lang="en-US" sz="2400" dirty="0" err="1"/>
              <a:t>BerkeleyDB</a:t>
            </a:r>
            <a:r>
              <a:rPr lang="en-US" sz="2400" dirty="0"/>
              <a:t> experiment, the x-axis indicates the number of clients, each with 4 threads issuing requests.</a:t>
            </a:r>
          </a:p>
        </p:txBody>
      </p:sp>
    </p:spTree>
    <p:extLst>
      <p:ext uri="{BB962C8B-B14F-4D97-AF65-F5344CB8AC3E}">
        <p14:creationId xmlns:p14="http://schemas.microsoft.com/office/powerpoint/2010/main" val="211792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Results - Lookup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454610"/>
            <a:ext cx="7797800" cy="455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96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Results - Update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1782180"/>
            <a:ext cx="7594600" cy="443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4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Results - Mixed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400" y="1689100"/>
            <a:ext cx="8085946" cy="43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20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Results - Insert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14" y="1603438"/>
            <a:ext cx="8108886" cy="46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98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Results - Migration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041400" y="1684635"/>
            <a:ext cx="1013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"/>
              </a:rPr>
              <a:t>Migration was performed by a migration client separate from other clients.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The Figure shows aggregate throughput for a system with 16 clients and 16 servers, with and without migration running in the background.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We used the Move migration task which migrates all nodes from a given server to another server.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The rate of migration in a completely idle system was 55.3 ± 2.7 nodes/s (around 10000 key-value pairs/s) on an idle system and less than 5 nodes/s when executed with other tasks</a:t>
            </a:r>
          </a:p>
        </p:txBody>
      </p:sp>
    </p:spTree>
    <p:extLst>
      <p:ext uri="{BB962C8B-B14F-4D97-AF65-F5344CB8AC3E}">
        <p14:creationId xmlns:p14="http://schemas.microsoft.com/office/powerpoint/2010/main" val="176922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Results - Migration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25714"/>
            <a:ext cx="8877300" cy="35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59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55700" y="565347"/>
            <a:ext cx="4699000" cy="613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Problem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Btree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Sinfonia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Distributed Btree Implementation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Assumptions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Design of the Btree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BTree Operations Efficiency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Migration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Transaction Interface 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Extensions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1900" y="565347"/>
            <a:ext cx="4775200" cy="308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Workload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200" b="1" dirty="0"/>
              <a:t>Algorithm in Practice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Search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92730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1187529" y="1698171"/>
            <a:ext cx="3075711" cy="23778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Search</a:t>
            </a:r>
            <a:r>
              <a:rPr lang="mr-IN" sz="3600" dirty="0">
                <a:latin typeface="Comic Sans MS" charset="0"/>
                <a:ea typeface="Comic Sans MS" charset="0"/>
                <a:cs typeface="Comic Sans MS" charset="0"/>
              </a:rPr>
              <a:t>–</a:t>
            </a: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 Cont.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76959" y="2283165"/>
            <a:ext cx="206172" cy="206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31013" y="2696197"/>
            <a:ext cx="206172" cy="206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89303" y="2705001"/>
            <a:ext cx="206172" cy="206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2752938" y="2459402"/>
            <a:ext cx="339451" cy="24559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2334099" y="2459402"/>
            <a:ext cx="273053" cy="23679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2127927" y="2872434"/>
            <a:ext cx="133279" cy="273657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2024841" y="3146091"/>
            <a:ext cx="206172" cy="206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408145" y="3139386"/>
            <a:ext cx="206172" cy="206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2406992" y="2872434"/>
            <a:ext cx="104239" cy="266952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2822358" y="3146091"/>
            <a:ext cx="206172" cy="206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3255354" y="3146009"/>
            <a:ext cx="206172" cy="206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</p:cNvCxnSpPr>
          <p:nvPr/>
        </p:nvCxnSpPr>
        <p:spPr>
          <a:xfrm flipH="1">
            <a:off x="2874807" y="2881238"/>
            <a:ext cx="144689" cy="333474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3165282" y="2881238"/>
            <a:ext cx="193158" cy="264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53" name="Rounded Rectangle 52"/>
          <p:cNvSpPr/>
          <p:nvPr/>
        </p:nvSpPr>
        <p:spPr>
          <a:xfrm>
            <a:off x="1377536" y="3552418"/>
            <a:ext cx="2695699" cy="3087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Sinfonia lib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1187531" y="2149433"/>
            <a:ext cx="30757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77323" y="1732597"/>
            <a:ext cx="168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78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Search</a:t>
            </a:r>
            <a:r>
              <a:rPr lang="mr-IN" sz="3600" dirty="0">
                <a:latin typeface="Comic Sans MS" charset="0"/>
                <a:ea typeface="Comic Sans MS" charset="0"/>
                <a:cs typeface="Comic Sans MS" charset="0"/>
              </a:rPr>
              <a:t>–</a:t>
            </a: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 Cont.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1460663" y="1842402"/>
            <a:ext cx="2613608" cy="2020603"/>
            <a:chOff x="1187529" y="1698171"/>
            <a:chExt cx="3075713" cy="2377860"/>
          </a:xfrm>
        </p:grpSpPr>
        <p:sp>
          <p:nvSpPr>
            <p:cNvPr id="52" name="Rounded Rectangle 51"/>
            <p:cNvSpPr/>
            <p:nvPr/>
          </p:nvSpPr>
          <p:spPr>
            <a:xfrm>
              <a:off x="1187529" y="1698171"/>
              <a:ext cx="3075711" cy="237786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576959" y="2283165"/>
              <a:ext cx="206172" cy="206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31013" y="2696197"/>
              <a:ext cx="206172" cy="206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989303" y="2705001"/>
              <a:ext cx="206172" cy="206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4" name="Straight Connector 13"/>
            <p:cNvCxnSpPr>
              <a:stCxn id="10" idx="5"/>
              <a:endCxn id="12" idx="0"/>
            </p:cNvCxnSpPr>
            <p:nvPr/>
          </p:nvCxnSpPr>
          <p:spPr>
            <a:xfrm>
              <a:off x="2752938" y="2459402"/>
              <a:ext cx="339451" cy="245599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>
              <a:stCxn id="10" idx="3"/>
              <a:endCxn id="11" idx="0"/>
            </p:cNvCxnSpPr>
            <p:nvPr/>
          </p:nvCxnSpPr>
          <p:spPr>
            <a:xfrm flipH="1">
              <a:off x="2334099" y="2459402"/>
              <a:ext cx="273053" cy="236795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7" name="Straight Connector 26"/>
            <p:cNvCxnSpPr>
              <a:stCxn id="11" idx="3"/>
              <a:endCxn id="46" idx="0"/>
            </p:cNvCxnSpPr>
            <p:nvPr/>
          </p:nvCxnSpPr>
          <p:spPr>
            <a:xfrm flipH="1">
              <a:off x="2127927" y="2872434"/>
              <a:ext cx="133279" cy="27365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2024841" y="3146091"/>
              <a:ext cx="206172" cy="206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408145" y="3139386"/>
              <a:ext cx="206172" cy="206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54" name="Straight Connector 53"/>
            <p:cNvCxnSpPr>
              <a:stCxn id="11" idx="5"/>
              <a:endCxn id="48" idx="0"/>
            </p:cNvCxnSpPr>
            <p:nvPr/>
          </p:nvCxnSpPr>
          <p:spPr>
            <a:xfrm>
              <a:off x="2406992" y="2872434"/>
              <a:ext cx="104239" cy="266952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2822358" y="3146091"/>
              <a:ext cx="206172" cy="206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255354" y="3146009"/>
              <a:ext cx="206172" cy="206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75" name="Straight Connector 74"/>
            <p:cNvCxnSpPr>
              <a:stCxn id="12" idx="3"/>
            </p:cNvCxnSpPr>
            <p:nvPr/>
          </p:nvCxnSpPr>
          <p:spPr>
            <a:xfrm flipH="1">
              <a:off x="2874807" y="2881238"/>
              <a:ext cx="144689" cy="333474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77" name="Straight Connector 76"/>
            <p:cNvCxnSpPr>
              <a:stCxn id="12" idx="5"/>
              <a:endCxn id="73" idx="0"/>
            </p:cNvCxnSpPr>
            <p:nvPr/>
          </p:nvCxnSpPr>
          <p:spPr>
            <a:xfrm>
              <a:off x="3165282" y="2881238"/>
              <a:ext cx="193158" cy="264771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53" name="Rounded Rectangle 52"/>
            <p:cNvSpPr/>
            <p:nvPr/>
          </p:nvSpPr>
          <p:spPr>
            <a:xfrm>
              <a:off x="1377536" y="3552418"/>
              <a:ext cx="2695699" cy="30875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Sinfonia lib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87531" y="2149433"/>
              <a:ext cx="307571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177323" y="1732597"/>
              <a:ext cx="1684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Application</a:t>
              </a:r>
              <a:endParaRPr lang="en-US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460663" y="4228037"/>
            <a:ext cx="2613608" cy="2020603"/>
            <a:chOff x="1187529" y="1698171"/>
            <a:chExt cx="3075713" cy="2377860"/>
          </a:xfrm>
        </p:grpSpPr>
        <p:sp>
          <p:nvSpPr>
            <p:cNvPr id="94" name="Rounded Rectangle 93"/>
            <p:cNvSpPr/>
            <p:nvPr/>
          </p:nvSpPr>
          <p:spPr>
            <a:xfrm>
              <a:off x="1187529" y="1698171"/>
              <a:ext cx="3075711" cy="237786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2576959" y="2283165"/>
              <a:ext cx="206172" cy="206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231013" y="2696197"/>
              <a:ext cx="206172" cy="206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2989303" y="2705001"/>
              <a:ext cx="206172" cy="206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9" name="Straight Connector 98"/>
            <p:cNvCxnSpPr>
              <a:stCxn id="95" idx="5"/>
              <a:endCxn id="98" idx="0"/>
            </p:cNvCxnSpPr>
            <p:nvPr/>
          </p:nvCxnSpPr>
          <p:spPr>
            <a:xfrm>
              <a:off x="2752938" y="2459402"/>
              <a:ext cx="339451" cy="245599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00" name="Straight Connector 99"/>
            <p:cNvCxnSpPr>
              <a:stCxn id="95" idx="3"/>
              <a:endCxn id="96" idx="0"/>
            </p:cNvCxnSpPr>
            <p:nvPr/>
          </p:nvCxnSpPr>
          <p:spPr>
            <a:xfrm flipH="1">
              <a:off x="2334099" y="2459402"/>
              <a:ext cx="273053" cy="236795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01" name="Straight Connector 100"/>
            <p:cNvCxnSpPr>
              <a:stCxn id="96" idx="3"/>
              <a:endCxn id="103" idx="0"/>
            </p:cNvCxnSpPr>
            <p:nvPr/>
          </p:nvCxnSpPr>
          <p:spPr>
            <a:xfrm flipH="1">
              <a:off x="2127927" y="2872434"/>
              <a:ext cx="133279" cy="27365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2024841" y="3146091"/>
              <a:ext cx="206172" cy="206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408145" y="3139386"/>
              <a:ext cx="206172" cy="206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6" name="Straight Connector 105"/>
            <p:cNvCxnSpPr>
              <a:stCxn id="96" idx="5"/>
              <a:endCxn id="105" idx="0"/>
            </p:cNvCxnSpPr>
            <p:nvPr/>
          </p:nvCxnSpPr>
          <p:spPr>
            <a:xfrm>
              <a:off x="2406992" y="2872434"/>
              <a:ext cx="104239" cy="266952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2822358" y="3146091"/>
              <a:ext cx="206172" cy="206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3255354" y="3146009"/>
              <a:ext cx="206172" cy="206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9" name="Straight Connector 108"/>
            <p:cNvCxnSpPr>
              <a:stCxn id="98" idx="3"/>
            </p:cNvCxnSpPr>
            <p:nvPr/>
          </p:nvCxnSpPr>
          <p:spPr>
            <a:xfrm flipH="1">
              <a:off x="2874807" y="2881238"/>
              <a:ext cx="144689" cy="333474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10" name="Straight Connector 109"/>
            <p:cNvCxnSpPr>
              <a:stCxn id="98" idx="5"/>
              <a:endCxn id="108" idx="0"/>
            </p:cNvCxnSpPr>
            <p:nvPr/>
          </p:nvCxnSpPr>
          <p:spPr>
            <a:xfrm>
              <a:off x="3165282" y="2881238"/>
              <a:ext cx="193158" cy="264771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11" name="Rounded Rectangle 110"/>
            <p:cNvSpPr/>
            <p:nvPr/>
          </p:nvSpPr>
          <p:spPr>
            <a:xfrm>
              <a:off x="1377536" y="3552418"/>
              <a:ext cx="2695699" cy="30875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Sinfonia lib</a:t>
              </a:r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1187531" y="2149433"/>
              <a:ext cx="307571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2177323" y="1732597"/>
              <a:ext cx="1684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Application</a:t>
              </a:r>
              <a:endParaRPr lang="en-US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6768936" y="1710048"/>
            <a:ext cx="2280062" cy="17080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7042064" y="1972242"/>
            <a:ext cx="1686297" cy="279057"/>
            <a:chOff x="7113319" y="3978234"/>
            <a:chExt cx="1686297" cy="279057"/>
          </a:xfrm>
        </p:grpSpPr>
        <p:sp>
          <p:nvSpPr>
            <p:cNvPr id="62" name="Rectangle 61"/>
            <p:cNvSpPr/>
            <p:nvPr/>
          </p:nvSpPr>
          <p:spPr>
            <a:xfrm>
              <a:off x="7113319" y="3978234"/>
              <a:ext cx="1686297" cy="27905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113319" y="3978234"/>
              <a:ext cx="332509" cy="27905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042063" y="2427232"/>
            <a:ext cx="1686297" cy="279057"/>
            <a:chOff x="7218218" y="4761065"/>
            <a:chExt cx="1686297" cy="279057"/>
          </a:xfrm>
        </p:grpSpPr>
        <p:sp>
          <p:nvSpPr>
            <p:cNvPr id="114" name="Rectangle 113"/>
            <p:cNvSpPr/>
            <p:nvPr/>
          </p:nvSpPr>
          <p:spPr>
            <a:xfrm>
              <a:off x="7218218" y="4761065"/>
              <a:ext cx="1686297" cy="27905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218218" y="4761065"/>
              <a:ext cx="332509" cy="27905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042063" y="2882222"/>
            <a:ext cx="1686297" cy="279057"/>
            <a:chOff x="7218218" y="4761065"/>
            <a:chExt cx="1686297" cy="279057"/>
          </a:xfrm>
        </p:grpSpPr>
        <p:sp>
          <p:nvSpPr>
            <p:cNvPr id="117" name="Rectangle 116"/>
            <p:cNvSpPr/>
            <p:nvPr/>
          </p:nvSpPr>
          <p:spPr>
            <a:xfrm>
              <a:off x="7218218" y="4761065"/>
              <a:ext cx="1686297" cy="27905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218218" y="4761065"/>
              <a:ext cx="332509" cy="27905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800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55700" y="565347"/>
            <a:ext cx="4699000" cy="613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200" b="1" dirty="0"/>
              <a:t>Background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Problem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Btree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Sinfonia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Distributed Btree Implementation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Assumptions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Design of the Btree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BTree Operations Efficiency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Migration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Transaction Interface 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Extensions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1900" y="565347"/>
            <a:ext cx="477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Experimental Setup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Workload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Scalability Experiments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Migration Experiments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Algorithm in Practice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Search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502244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Distributed Btree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861730" y="1892590"/>
            <a:ext cx="2613608" cy="2020603"/>
            <a:chOff x="2344330" y="1901896"/>
            <a:chExt cx="2613608" cy="2020603"/>
          </a:xfrm>
        </p:grpSpPr>
        <p:grpSp>
          <p:nvGrpSpPr>
            <p:cNvPr id="60" name="Group 59"/>
            <p:cNvGrpSpPr/>
            <p:nvPr/>
          </p:nvGrpSpPr>
          <p:grpSpPr>
            <a:xfrm>
              <a:off x="2344330" y="1901896"/>
              <a:ext cx="2613608" cy="2020603"/>
              <a:chOff x="1187529" y="1698171"/>
              <a:chExt cx="3075713" cy="2377860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1187529" y="1698171"/>
                <a:ext cx="3075710" cy="237786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76959" y="2283165"/>
                <a:ext cx="206172" cy="2064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127925" y="2721547"/>
                <a:ext cx="206172" cy="20647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24339" y="2721594"/>
                <a:ext cx="206172" cy="20647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4" name="Straight Connector 13"/>
              <p:cNvCxnSpPr>
                <a:stCxn id="10" idx="5"/>
                <a:endCxn id="12" idx="0"/>
              </p:cNvCxnSpPr>
              <p:nvPr/>
            </p:nvCxnSpPr>
            <p:spPr>
              <a:xfrm>
                <a:off x="2752938" y="2459403"/>
                <a:ext cx="374487" cy="262191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7" name="Straight Connector 16"/>
              <p:cNvCxnSpPr>
                <a:stCxn id="10" idx="3"/>
                <a:endCxn id="11" idx="0"/>
              </p:cNvCxnSpPr>
              <p:nvPr/>
            </p:nvCxnSpPr>
            <p:spPr>
              <a:xfrm flipH="1">
                <a:off x="2231011" y="2459403"/>
                <a:ext cx="376142" cy="262144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7" name="Straight Connector 26"/>
              <p:cNvCxnSpPr>
                <a:stCxn id="11" idx="3"/>
                <a:endCxn id="46" idx="0"/>
              </p:cNvCxnSpPr>
              <p:nvPr/>
            </p:nvCxnSpPr>
            <p:spPr>
              <a:xfrm flipH="1">
                <a:off x="2030227" y="2897785"/>
                <a:ext cx="127892" cy="255868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1927141" y="3153653"/>
                <a:ext cx="206172" cy="20647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371427" y="3140241"/>
                <a:ext cx="206172" cy="20647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54" name="Straight Connector 53"/>
              <p:cNvCxnSpPr>
                <a:stCxn id="11" idx="5"/>
                <a:endCxn id="48" idx="0"/>
              </p:cNvCxnSpPr>
              <p:nvPr/>
            </p:nvCxnSpPr>
            <p:spPr>
              <a:xfrm>
                <a:off x="2303904" y="2897785"/>
                <a:ext cx="170609" cy="242456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71" name="Oval 70"/>
              <p:cNvSpPr/>
              <p:nvPr/>
            </p:nvSpPr>
            <p:spPr>
              <a:xfrm>
                <a:off x="2783818" y="3153653"/>
                <a:ext cx="206172" cy="20647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228926" y="3146009"/>
                <a:ext cx="206172" cy="20647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75" name="Straight Connector 74"/>
              <p:cNvCxnSpPr>
                <a:stCxn id="12" idx="3"/>
              </p:cNvCxnSpPr>
              <p:nvPr/>
            </p:nvCxnSpPr>
            <p:spPr>
              <a:xfrm flipH="1">
                <a:off x="2909843" y="2897831"/>
                <a:ext cx="144688" cy="333474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77" name="Straight Connector 76"/>
              <p:cNvCxnSpPr>
                <a:stCxn id="12" idx="5"/>
                <a:endCxn id="73" idx="0"/>
              </p:cNvCxnSpPr>
              <p:nvPr/>
            </p:nvCxnSpPr>
            <p:spPr>
              <a:xfrm>
                <a:off x="3200318" y="2897832"/>
                <a:ext cx="131694" cy="248177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53" name="Rounded Rectangle 52"/>
              <p:cNvSpPr/>
              <p:nvPr/>
            </p:nvSpPr>
            <p:spPr>
              <a:xfrm>
                <a:off x="1377536" y="3552418"/>
                <a:ext cx="2695699" cy="308759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Sinfonia lib</a:t>
                </a: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1187531" y="2149433"/>
                <a:ext cx="307571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2177323" y="1732597"/>
                <a:ext cx="16843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Application</a:t>
                </a:r>
                <a:endParaRPr lang="en-US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254037" y="2250453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70766" y="262858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41209" y="2650369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98130" y="3030366"/>
              <a:ext cx="252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4330" y="3021370"/>
              <a:ext cx="286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21835" y="30195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58090" y="299723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861730" y="4090111"/>
            <a:ext cx="2613608" cy="2020603"/>
            <a:chOff x="2344330" y="1901896"/>
            <a:chExt cx="2613608" cy="2020603"/>
          </a:xfrm>
        </p:grpSpPr>
        <p:grpSp>
          <p:nvGrpSpPr>
            <p:cNvPr id="104" name="Group 103"/>
            <p:cNvGrpSpPr/>
            <p:nvPr/>
          </p:nvGrpSpPr>
          <p:grpSpPr>
            <a:xfrm>
              <a:off x="2344330" y="1901896"/>
              <a:ext cx="2613608" cy="2020603"/>
              <a:chOff x="1187529" y="1698171"/>
              <a:chExt cx="3075713" cy="2377860"/>
            </a:xfrm>
          </p:grpSpPr>
          <p:sp>
            <p:nvSpPr>
              <p:cNvPr id="126" name="Rounded Rectangle 125"/>
              <p:cNvSpPr/>
              <p:nvPr/>
            </p:nvSpPr>
            <p:spPr>
              <a:xfrm>
                <a:off x="1187529" y="1698171"/>
                <a:ext cx="3075710" cy="237786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576959" y="2283165"/>
                <a:ext cx="206172" cy="2064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127925" y="2721547"/>
                <a:ext cx="206172" cy="20647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3024339" y="2721594"/>
                <a:ext cx="206172" cy="20647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30" name="Straight Connector 129"/>
              <p:cNvCxnSpPr>
                <a:stCxn id="127" idx="5"/>
                <a:endCxn id="129" idx="0"/>
              </p:cNvCxnSpPr>
              <p:nvPr/>
            </p:nvCxnSpPr>
            <p:spPr>
              <a:xfrm>
                <a:off x="2752938" y="2459403"/>
                <a:ext cx="374487" cy="262191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31" name="Straight Connector 130"/>
              <p:cNvCxnSpPr>
                <a:stCxn id="127" idx="3"/>
                <a:endCxn id="128" idx="0"/>
              </p:cNvCxnSpPr>
              <p:nvPr/>
            </p:nvCxnSpPr>
            <p:spPr>
              <a:xfrm flipH="1">
                <a:off x="2231011" y="2459403"/>
                <a:ext cx="376142" cy="262144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32" name="Straight Connector 131"/>
              <p:cNvCxnSpPr>
                <a:stCxn id="128" idx="3"/>
                <a:endCxn id="133" idx="0"/>
              </p:cNvCxnSpPr>
              <p:nvPr/>
            </p:nvCxnSpPr>
            <p:spPr>
              <a:xfrm flipH="1">
                <a:off x="2030227" y="2897785"/>
                <a:ext cx="127892" cy="255868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33" name="Oval 132"/>
              <p:cNvSpPr/>
              <p:nvPr/>
            </p:nvSpPr>
            <p:spPr>
              <a:xfrm>
                <a:off x="1927141" y="3153653"/>
                <a:ext cx="206172" cy="20647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2371427" y="3140241"/>
                <a:ext cx="206172" cy="20647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35" name="Straight Connector 134"/>
              <p:cNvCxnSpPr>
                <a:stCxn id="128" idx="5"/>
                <a:endCxn id="134" idx="0"/>
              </p:cNvCxnSpPr>
              <p:nvPr/>
            </p:nvCxnSpPr>
            <p:spPr>
              <a:xfrm>
                <a:off x="2303904" y="2897785"/>
                <a:ext cx="170609" cy="242456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36" name="Oval 135"/>
              <p:cNvSpPr/>
              <p:nvPr/>
            </p:nvSpPr>
            <p:spPr>
              <a:xfrm>
                <a:off x="2783818" y="3153653"/>
                <a:ext cx="206172" cy="20647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3228926" y="3146009"/>
                <a:ext cx="206172" cy="20647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38" name="Straight Connector 137"/>
              <p:cNvCxnSpPr>
                <a:stCxn id="129" idx="3"/>
              </p:cNvCxnSpPr>
              <p:nvPr/>
            </p:nvCxnSpPr>
            <p:spPr>
              <a:xfrm flipH="1">
                <a:off x="2909843" y="2897831"/>
                <a:ext cx="144688" cy="333474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39" name="Straight Connector 138"/>
              <p:cNvCxnSpPr>
                <a:stCxn id="129" idx="5"/>
                <a:endCxn id="137" idx="0"/>
              </p:cNvCxnSpPr>
              <p:nvPr/>
            </p:nvCxnSpPr>
            <p:spPr>
              <a:xfrm>
                <a:off x="3200318" y="2897832"/>
                <a:ext cx="131694" cy="248177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40" name="Rounded Rectangle 139"/>
              <p:cNvSpPr/>
              <p:nvPr/>
            </p:nvSpPr>
            <p:spPr>
              <a:xfrm>
                <a:off x="1377536" y="3552418"/>
                <a:ext cx="2695699" cy="308759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Sinfonia lib</a:t>
                </a:r>
              </a:p>
            </p:txBody>
          </p:sp>
          <p:cxnSp>
            <p:nvCxnSpPr>
              <p:cNvPr id="141" name="Straight Connector 140"/>
              <p:cNvCxnSpPr/>
              <p:nvPr/>
            </p:nvCxnSpPr>
            <p:spPr>
              <a:xfrm>
                <a:off x="1187531" y="2149433"/>
                <a:ext cx="307571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2" name="TextBox 141"/>
              <p:cNvSpPr txBox="1"/>
              <p:nvPr/>
            </p:nvSpPr>
            <p:spPr>
              <a:xfrm>
                <a:off x="2177323" y="1732597"/>
                <a:ext cx="16843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Application</a:t>
                </a:r>
                <a:endParaRPr lang="en-US" dirty="0"/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3254037" y="2250453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870766" y="262858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641209" y="2650369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698130" y="3030366"/>
              <a:ext cx="252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124330" y="3021370"/>
              <a:ext cx="286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521835" y="30195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858090" y="299723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72082" y="1608201"/>
            <a:ext cx="3780331" cy="1546610"/>
            <a:chOff x="6872082" y="1608201"/>
            <a:chExt cx="3780331" cy="1546610"/>
          </a:xfrm>
        </p:grpSpPr>
        <p:grpSp>
          <p:nvGrpSpPr>
            <p:cNvPr id="68" name="Group 67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5" name="Group 64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a</a:t>
                    </a:r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14" name="Rectangle 113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</a:t>
                    </a:r>
                  </a:p>
                </p:txBody>
              </p:sp>
            </p:grpSp>
            <p:grpSp>
              <p:nvGrpSpPr>
                <p:cNvPr id="116" name="Group 115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17" name="Rectangle 116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c</a:t>
                    </a:r>
                  </a:p>
                </p:txBody>
              </p:sp>
            </p:grpSp>
          </p:grpSp>
          <p:sp>
            <p:nvSpPr>
              <p:cNvPr id="67" name="TextBox 66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S1</a:t>
                </a: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6872082" y="3270696"/>
            <a:ext cx="3780331" cy="1546610"/>
            <a:chOff x="6872082" y="1608201"/>
            <a:chExt cx="3780331" cy="1546610"/>
          </a:xfrm>
        </p:grpSpPr>
        <p:grpSp>
          <p:nvGrpSpPr>
            <p:cNvPr id="173" name="Group 172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83" name="Rectangle 182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4" name="Group 183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91" name="Rectangle 190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d</a:t>
                    </a:r>
                  </a:p>
                </p:txBody>
              </p:sp>
            </p:grpSp>
            <p:grpSp>
              <p:nvGrpSpPr>
                <p:cNvPr id="185" name="Group 184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89" name="Rectangle 188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e</a:t>
                    </a:r>
                  </a:p>
                </p:txBody>
              </p:sp>
            </p:grpSp>
            <p:grpSp>
              <p:nvGrpSpPr>
                <p:cNvPr id="186" name="Group 185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87" name="Rectangle 186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h</a:t>
                    </a:r>
                  </a:p>
                </p:txBody>
              </p:sp>
            </p:grpSp>
          </p:grpSp>
          <p:sp>
            <p:nvSpPr>
              <p:cNvPr id="182" name="TextBox 181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S2</a:t>
                </a:r>
              </a:p>
            </p:txBody>
          </p:sp>
        </p:grpSp>
        <p:cxnSp>
          <p:nvCxnSpPr>
            <p:cNvPr id="174" name="Straight Connector 173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872082" y="4935108"/>
            <a:ext cx="3780331" cy="1546610"/>
            <a:chOff x="6872082" y="1608201"/>
            <a:chExt cx="3780331" cy="1546610"/>
          </a:xfrm>
        </p:grpSpPr>
        <p:grpSp>
          <p:nvGrpSpPr>
            <p:cNvPr id="194" name="Group 193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202" name="Group 201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5" name="Group 204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212" name="Rectangle 211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f</a:t>
                    </a:r>
                  </a:p>
                </p:txBody>
              </p:sp>
            </p:grpSp>
            <p:grpSp>
              <p:nvGrpSpPr>
                <p:cNvPr id="206" name="Group 205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210" name="Rectangle 209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g</a:t>
                    </a:r>
                  </a:p>
                </p:txBody>
              </p:sp>
            </p:grpSp>
            <p:grpSp>
              <p:nvGrpSpPr>
                <p:cNvPr id="207" name="Group 206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208" name="Rectangle 207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err="1"/>
                      <a:t>i</a:t>
                    </a:r>
                    <a:endParaRPr lang="en-US" dirty="0"/>
                  </a:p>
                </p:txBody>
              </p:sp>
            </p:grpSp>
          </p:grpSp>
          <p:sp>
            <p:nvSpPr>
              <p:cNvPr id="203" name="TextBox 202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S3</a:t>
                </a:r>
              </a:p>
            </p:txBody>
          </p:sp>
        </p:grpSp>
        <p:cxnSp>
          <p:nvCxnSpPr>
            <p:cNvPr id="195" name="Straight Connector 194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TextBox 196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8863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Search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408538" y="4350684"/>
            <a:ext cx="259070" cy="26881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51542" y="4350685"/>
            <a:ext cx="259070" cy="26881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30040" y="4350686"/>
            <a:ext cx="259070" cy="26881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823854" y="203868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24855" y="282585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91243" y="282585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083609" y="2298821"/>
            <a:ext cx="559795" cy="527033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2177016" y="2298821"/>
            <a:ext cx="691405" cy="527033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1980214" y="3085991"/>
            <a:ext cx="89208" cy="47018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1828053" y="3556179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465441" y="3560386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2284610" y="3085991"/>
            <a:ext cx="332992" cy="47439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098853" y="3560386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3881560" y="3560386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3251014" y="3085991"/>
            <a:ext cx="284796" cy="47439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3750998" y="3085991"/>
            <a:ext cx="282723" cy="47439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97" name="Straight Connector 96"/>
          <p:cNvCxnSpPr>
            <a:stCxn id="73" idx="5"/>
            <a:endCxn id="7" idx="0"/>
          </p:cNvCxnSpPr>
          <p:nvPr/>
        </p:nvCxnSpPr>
        <p:spPr>
          <a:xfrm>
            <a:off x="4141315" y="3820523"/>
            <a:ext cx="396758" cy="53016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02" name="Straight Connector 101"/>
          <p:cNvCxnSpPr>
            <a:stCxn id="73" idx="4"/>
            <a:endCxn id="9" idx="0"/>
          </p:cNvCxnSpPr>
          <p:nvPr/>
        </p:nvCxnSpPr>
        <p:spPr>
          <a:xfrm>
            <a:off x="4033721" y="3865155"/>
            <a:ext cx="25854" cy="48553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04" name="Straight Connector 103"/>
          <p:cNvCxnSpPr>
            <a:stCxn id="73" idx="3"/>
            <a:endCxn id="8" idx="0"/>
          </p:cNvCxnSpPr>
          <p:nvPr/>
        </p:nvCxnSpPr>
        <p:spPr>
          <a:xfrm flipH="1">
            <a:off x="3581077" y="3820523"/>
            <a:ext cx="345050" cy="530162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25" name="Rounded Rectangle 124"/>
          <p:cNvSpPr/>
          <p:nvPr/>
        </p:nvSpPr>
        <p:spPr>
          <a:xfrm>
            <a:off x="2329177" y="4294918"/>
            <a:ext cx="259070" cy="26881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1372181" y="4294919"/>
            <a:ext cx="259070" cy="26881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1850679" y="4294920"/>
            <a:ext cx="259070" cy="26881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82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Search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1224265" y="5956809"/>
            <a:ext cx="259070" cy="26881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267269" y="5956810"/>
            <a:ext cx="259070" cy="26881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45767" y="5956811"/>
            <a:ext cx="259070" cy="26881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823854" y="203868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55177" y="27812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8676" y="27812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083609" y="2298821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1807338" y="2298821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1235493" y="3041359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1083332" y="35603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259841" y="35603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1914932" y="3041359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437539" y="35603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654162" y="35603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3589700" y="3041359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308431" y="3041359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25" name="Rounded Rectangle 124"/>
          <p:cNvSpPr/>
          <p:nvPr/>
        </p:nvSpPr>
        <p:spPr>
          <a:xfrm>
            <a:off x="9144904" y="5901043"/>
            <a:ext cx="259070" cy="26881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8187908" y="5901044"/>
            <a:ext cx="259070" cy="26881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8666406" y="5901045"/>
            <a:ext cx="259070" cy="26881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78618" y="45253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93901" y="45253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>
            <a:stCxn id="46" idx="4"/>
            <a:endCxn id="42" idx="0"/>
          </p:cNvCxnSpPr>
          <p:nvPr/>
        </p:nvCxnSpPr>
        <p:spPr>
          <a:xfrm flipH="1">
            <a:off x="930779" y="3865154"/>
            <a:ext cx="304714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46" idx="4"/>
            <a:endCxn id="44" idx="0"/>
          </p:cNvCxnSpPr>
          <p:nvPr/>
        </p:nvCxnSpPr>
        <p:spPr>
          <a:xfrm>
            <a:off x="1235493" y="3865154"/>
            <a:ext cx="310569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2" name="Oval 71"/>
          <p:cNvSpPr/>
          <p:nvPr/>
        </p:nvSpPr>
        <p:spPr>
          <a:xfrm>
            <a:off x="1959499" y="45259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564163" y="4525923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128176" y="452592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744354" y="452592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349840" y="4537229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4955326" y="4525923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4806323" y="3865154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502001" y="3865154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3589700" y="3865154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280337" y="3865154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  <a:endCxn id="74" idx="0"/>
          </p:cNvCxnSpPr>
          <p:nvPr/>
        </p:nvCxnSpPr>
        <p:spPr>
          <a:xfrm>
            <a:off x="2412002" y="3865154"/>
            <a:ext cx="304322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48" idx="4"/>
            <a:endCxn id="72" idx="0"/>
          </p:cNvCxnSpPr>
          <p:nvPr/>
        </p:nvCxnSpPr>
        <p:spPr>
          <a:xfrm flipH="1">
            <a:off x="2111660" y="3865154"/>
            <a:ext cx="300342" cy="66076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088598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96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Search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286510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255654" y="2012746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86977" y="275528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80476" y="275528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515409" y="2272883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2239138" y="2272883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1667293" y="3015421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1515132" y="353444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91641" y="353444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2346732" y="3015421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869339" y="353444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085962" y="353444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4021500" y="3015421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740231" y="3015421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1210418" y="449941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825701" y="449941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>
            <a:stCxn id="46" idx="4"/>
            <a:endCxn id="42" idx="0"/>
          </p:cNvCxnSpPr>
          <p:nvPr/>
        </p:nvCxnSpPr>
        <p:spPr>
          <a:xfrm flipH="1">
            <a:off x="1362579" y="3839216"/>
            <a:ext cx="304714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46" idx="4"/>
            <a:endCxn id="44" idx="0"/>
          </p:cNvCxnSpPr>
          <p:nvPr/>
        </p:nvCxnSpPr>
        <p:spPr>
          <a:xfrm>
            <a:off x="1667293" y="3839216"/>
            <a:ext cx="310569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2" name="Oval 71"/>
          <p:cNvSpPr/>
          <p:nvPr/>
        </p:nvSpPr>
        <p:spPr>
          <a:xfrm>
            <a:off x="2391299" y="449998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995963" y="44999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559976" y="449998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176154" y="4499986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781640" y="4511291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5387126" y="44999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5238123" y="3839216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933801" y="3839216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4021500" y="3839216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712137" y="3839216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  <a:endCxn id="74" idx="0"/>
          </p:cNvCxnSpPr>
          <p:nvPr/>
        </p:nvCxnSpPr>
        <p:spPr>
          <a:xfrm>
            <a:off x="2843802" y="3839216"/>
            <a:ext cx="304322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48" idx="4"/>
            <a:endCxn id="72" idx="0"/>
          </p:cNvCxnSpPr>
          <p:nvPr/>
        </p:nvCxnSpPr>
        <p:spPr>
          <a:xfrm flipH="1">
            <a:off x="2543460" y="3839216"/>
            <a:ext cx="300342" cy="66076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809204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96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Search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286510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255654" y="2012746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86977" y="275528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80476" y="275528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515409" y="2272883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2239138" y="2272883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1667293" y="3015421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1515132" y="353444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91641" y="353444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2346732" y="3015421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869339" y="353444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085962" y="353444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4021500" y="3015421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740231" y="3015421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1210418" y="449941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825701" y="449941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>
            <a:stCxn id="46" idx="4"/>
            <a:endCxn id="42" idx="0"/>
          </p:cNvCxnSpPr>
          <p:nvPr/>
        </p:nvCxnSpPr>
        <p:spPr>
          <a:xfrm flipH="1">
            <a:off x="1362579" y="3839216"/>
            <a:ext cx="304714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46" idx="4"/>
            <a:endCxn id="44" idx="0"/>
          </p:cNvCxnSpPr>
          <p:nvPr/>
        </p:nvCxnSpPr>
        <p:spPr>
          <a:xfrm>
            <a:off x="1667293" y="3839216"/>
            <a:ext cx="310569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2" name="Oval 71"/>
          <p:cNvSpPr/>
          <p:nvPr/>
        </p:nvSpPr>
        <p:spPr>
          <a:xfrm>
            <a:off x="2391299" y="449998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995963" y="44999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559976" y="449998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176154" y="4499986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781640" y="4511291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5387126" y="44999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5238123" y="3839216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933801" y="3839216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4021500" y="3839216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712137" y="3839216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  <a:endCxn id="74" idx="0"/>
          </p:cNvCxnSpPr>
          <p:nvPr/>
        </p:nvCxnSpPr>
        <p:spPr>
          <a:xfrm>
            <a:off x="2843802" y="3839216"/>
            <a:ext cx="304322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48" idx="4"/>
            <a:endCxn id="72" idx="0"/>
          </p:cNvCxnSpPr>
          <p:nvPr/>
        </p:nvCxnSpPr>
        <p:spPr>
          <a:xfrm flipH="1">
            <a:off x="2543460" y="3839216"/>
            <a:ext cx="300342" cy="66076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11993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96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Search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286510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255654" y="2012746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86977" y="27552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80476" y="275528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515409" y="2272883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2239138" y="2272883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1667293" y="3015421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1515132" y="353444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91641" y="353444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2346732" y="3015421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869339" y="353444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085962" y="353444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4021500" y="3015421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740231" y="3015421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1210418" y="449941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825701" y="449941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>
            <a:stCxn id="46" idx="4"/>
            <a:endCxn id="42" idx="0"/>
          </p:cNvCxnSpPr>
          <p:nvPr/>
        </p:nvCxnSpPr>
        <p:spPr>
          <a:xfrm flipH="1">
            <a:off x="1362579" y="3839216"/>
            <a:ext cx="304714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46" idx="4"/>
            <a:endCxn id="44" idx="0"/>
          </p:cNvCxnSpPr>
          <p:nvPr/>
        </p:nvCxnSpPr>
        <p:spPr>
          <a:xfrm>
            <a:off x="1667293" y="3839216"/>
            <a:ext cx="310569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2" name="Oval 71"/>
          <p:cNvSpPr/>
          <p:nvPr/>
        </p:nvSpPr>
        <p:spPr>
          <a:xfrm>
            <a:off x="2391299" y="449998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995963" y="44999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559976" y="449998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176154" y="4499986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781640" y="4511291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5387126" y="44999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5238123" y="3839216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933801" y="3839216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4021500" y="3839216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712137" y="3839216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  <a:endCxn id="74" idx="0"/>
          </p:cNvCxnSpPr>
          <p:nvPr/>
        </p:nvCxnSpPr>
        <p:spPr>
          <a:xfrm>
            <a:off x="2843802" y="3839216"/>
            <a:ext cx="304322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48" idx="4"/>
            <a:endCxn id="72" idx="0"/>
          </p:cNvCxnSpPr>
          <p:nvPr/>
        </p:nvCxnSpPr>
        <p:spPr>
          <a:xfrm flipH="1">
            <a:off x="2543460" y="3839216"/>
            <a:ext cx="300342" cy="66076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490784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96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Search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286510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255654" y="2012746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86977" y="27552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80476" y="275528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515409" y="2272883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2239138" y="2272883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1667293" y="3015421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1515132" y="353444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91641" y="3534447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2346732" y="3015421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869339" y="353444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085962" y="353444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4021500" y="3015421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740231" y="3015421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1210418" y="449941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825701" y="449941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>
            <a:stCxn id="46" idx="4"/>
            <a:endCxn id="42" idx="0"/>
          </p:cNvCxnSpPr>
          <p:nvPr/>
        </p:nvCxnSpPr>
        <p:spPr>
          <a:xfrm flipH="1">
            <a:off x="1362579" y="3839216"/>
            <a:ext cx="304714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46" idx="4"/>
            <a:endCxn id="44" idx="0"/>
          </p:cNvCxnSpPr>
          <p:nvPr/>
        </p:nvCxnSpPr>
        <p:spPr>
          <a:xfrm>
            <a:off x="1667293" y="3839216"/>
            <a:ext cx="310569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2" name="Oval 71"/>
          <p:cNvSpPr/>
          <p:nvPr/>
        </p:nvSpPr>
        <p:spPr>
          <a:xfrm>
            <a:off x="2391299" y="449998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995963" y="44999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559976" y="449998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176154" y="4499986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781640" y="4511291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5387126" y="44999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5238123" y="3839216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933801" y="3839216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4021500" y="3839216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712137" y="3839216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  <a:endCxn id="74" idx="0"/>
          </p:cNvCxnSpPr>
          <p:nvPr/>
        </p:nvCxnSpPr>
        <p:spPr>
          <a:xfrm>
            <a:off x="2843802" y="3839216"/>
            <a:ext cx="304322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48" idx="4"/>
            <a:endCxn id="72" idx="0"/>
          </p:cNvCxnSpPr>
          <p:nvPr/>
        </p:nvCxnSpPr>
        <p:spPr>
          <a:xfrm flipH="1">
            <a:off x="2543460" y="3839216"/>
            <a:ext cx="300342" cy="66076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928407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96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Search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286510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255654" y="2012746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86977" y="27552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80476" y="275528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515409" y="2272883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2239138" y="2272883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1667293" y="3015421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1515132" y="353444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91641" y="3534447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2346732" y="3015421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869339" y="353444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085962" y="353444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4021500" y="3015421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740231" y="3015421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1210418" y="449941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825701" y="449941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>
            <a:stCxn id="46" idx="4"/>
            <a:endCxn id="42" idx="0"/>
          </p:cNvCxnSpPr>
          <p:nvPr/>
        </p:nvCxnSpPr>
        <p:spPr>
          <a:xfrm flipH="1">
            <a:off x="1362579" y="3839216"/>
            <a:ext cx="304714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46" idx="4"/>
            <a:endCxn id="44" idx="0"/>
          </p:cNvCxnSpPr>
          <p:nvPr/>
        </p:nvCxnSpPr>
        <p:spPr>
          <a:xfrm>
            <a:off x="1667293" y="3839216"/>
            <a:ext cx="310569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2" name="Oval 71"/>
          <p:cNvSpPr/>
          <p:nvPr/>
        </p:nvSpPr>
        <p:spPr>
          <a:xfrm>
            <a:off x="2391299" y="449998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995963" y="4499985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559976" y="4499987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176154" y="4499986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781640" y="4511291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5387126" y="44999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5238123" y="3839216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933801" y="3839216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4021500" y="3839216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712137" y="3839216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  <a:endCxn id="74" idx="0"/>
          </p:cNvCxnSpPr>
          <p:nvPr/>
        </p:nvCxnSpPr>
        <p:spPr>
          <a:xfrm>
            <a:off x="2843802" y="3839216"/>
            <a:ext cx="304322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48" idx="4"/>
            <a:endCxn id="72" idx="0"/>
          </p:cNvCxnSpPr>
          <p:nvPr/>
        </p:nvCxnSpPr>
        <p:spPr>
          <a:xfrm flipH="1">
            <a:off x="2543460" y="3839216"/>
            <a:ext cx="300342" cy="66076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24370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852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Search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361666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179454" y="19624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10777" y="2705022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04276" y="27050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439209" y="2222621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2162938" y="2222621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1591093" y="2965159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1438932" y="34841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15441" y="3484185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2270532" y="2965159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793139" y="34841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009762" y="34841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3945300" y="2965159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664031" y="2965159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1134218" y="44491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749501" y="44491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>
            <a:stCxn id="46" idx="4"/>
            <a:endCxn id="42" idx="0"/>
          </p:cNvCxnSpPr>
          <p:nvPr/>
        </p:nvCxnSpPr>
        <p:spPr>
          <a:xfrm flipH="1">
            <a:off x="1286379" y="3788954"/>
            <a:ext cx="304714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46" idx="4"/>
            <a:endCxn id="44" idx="0"/>
          </p:cNvCxnSpPr>
          <p:nvPr/>
        </p:nvCxnSpPr>
        <p:spPr>
          <a:xfrm>
            <a:off x="1591093" y="3788954"/>
            <a:ext cx="310569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2" name="Oval 71"/>
          <p:cNvSpPr/>
          <p:nvPr/>
        </p:nvSpPr>
        <p:spPr>
          <a:xfrm>
            <a:off x="2315099" y="44497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919763" y="4449723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483776" y="444972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099954" y="444972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705440" y="4461029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5310926" y="4449723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5161923" y="3788954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857601" y="3788954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3945300" y="3788954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635937" y="3788954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  <a:endCxn id="74" idx="0"/>
          </p:cNvCxnSpPr>
          <p:nvPr/>
        </p:nvCxnSpPr>
        <p:spPr>
          <a:xfrm>
            <a:off x="2767602" y="3788954"/>
            <a:ext cx="304322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48" idx="4"/>
            <a:endCxn id="72" idx="0"/>
          </p:cNvCxnSpPr>
          <p:nvPr/>
        </p:nvCxnSpPr>
        <p:spPr>
          <a:xfrm flipH="1">
            <a:off x="2467260" y="3788954"/>
            <a:ext cx="300342" cy="66076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grpSp>
        <p:nvGrpSpPr>
          <p:cNvPr id="15" name="Group 14"/>
          <p:cNvGrpSpPr/>
          <p:nvPr/>
        </p:nvGrpSpPr>
        <p:grpSpPr>
          <a:xfrm>
            <a:off x="2099804" y="5415259"/>
            <a:ext cx="1944239" cy="369332"/>
            <a:chOff x="2417476" y="5937760"/>
            <a:chExt cx="1944239" cy="369332"/>
          </a:xfrm>
        </p:grpSpPr>
        <p:sp>
          <p:nvSpPr>
            <p:cNvPr id="50" name="Rectangle 49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</p:grpSp>
      <p:cxnSp>
        <p:nvCxnSpPr>
          <p:cNvPr id="4" name="Straight Connector 3"/>
          <p:cNvCxnSpPr>
            <a:stCxn id="74" idx="4"/>
            <a:endCxn id="50" idx="0"/>
          </p:cNvCxnSpPr>
          <p:nvPr/>
        </p:nvCxnSpPr>
        <p:spPr>
          <a:xfrm flipH="1">
            <a:off x="3070871" y="4754492"/>
            <a:ext cx="1053" cy="6913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7380082" y="1620901"/>
            <a:ext cx="3780331" cy="1546610"/>
            <a:chOff x="6872082" y="1608201"/>
            <a:chExt cx="3780331" cy="1546610"/>
          </a:xfrm>
        </p:grpSpPr>
        <p:grpSp>
          <p:nvGrpSpPr>
            <p:cNvPr id="60" name="Group 59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7" name="Group 86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94" name="Rectangle 93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a</a:t>
                    </a:r>
                  </a:p>
                </p:txBody>
              </p: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92" name="Rectangle 91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</a:t>
                    </a:r>
                  </a:p>
                </p:txBody>
              </p:sp>
            </p:grpSp>
            <p:grpSp>
              <p:nvGrpSpPr>
                <p:cNvPr id="89" name="Group 88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90" name="Rectangle 89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c</a:t>
                    </a:r>
                  </a:p>
                </p:txBody>
              </p:sp>
            </p:grpSp>
          </p:grpSp>
          <p:sp>
            <p:nvSpPr>
              <p:cNvPr id="85" name="TextBox 84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S1</a:t>
                </a:r>
              </a:p>
            </p:txBody>
          </p:sp>
        </p:grpSp>
        <p:cxnSp>
          <p:nvCxnSpPr>
            <p:cNvPr id="61" name="Straight Connector 60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380082" y="3283396"/>
            <a:ext cx="3780331" cy="1546610"/>
            <a:chOff x="6872082" y="1608201"/>
            <a:chExt cx="3780331" cy="1546610"/>
          </a:xfrm>
        </p:grpSpPr>
        <p:grpSp>
          <p:nvGrpSpPr>
            <p:cNvPr id="97" name="Group 96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8" name="Group 107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15" name="Rectangle 114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d</a:t>
                    </a:r>
                  </a:p>
                </p:txBody>
              </p: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13" name="Rectangle 112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e</a:t>
                    </a:r>
                  </a:p>
                </p:txBody>
              </p:sp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11" name="Rectangle 110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h</a:t>
                    </a:r>
                  </a:p>
                </p:txBody>
              </p:sp>
            </p:grpSp>
          </p:grpSp>
          <p:sp>
            <p:nvSpPr>
              <p:cNvPr id="106" name="TextBox 105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S2</a:t>
                </a:r>
              </a:p>
            </p:txBody>
          </p:sp>
        </p:grpSp>
        <p:cxnSp>
          <p:nvCxnSpPr>
            <p:cNvPr id="98" name="Straight Connector 97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7380082" y="4947808"/>
            <a:ext cx="3780331" cy="1546610"/>
            <a:chOff x="6872082" y="1608201"/>
            <a:chExt cx="3780331" cy="1546610"/>
          </a:xfrm>
        </p:grpSpPr>
        <p:grpSp>
          <p:nvGrpSpPr>
            <p:cNvPr id="118" name="Group 117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9" name="Group 128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36" name="Rectangle 135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f</a:t>
                    </a:r>
                  </a:p>
                </p:txBody>
              </p:sp>
            </p:grpSp>
            <p:grpSp>
              <p:nvGrpSpPr>
                <p:cNvPr id="130" name="Group 129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34" name="Rectangle 133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g</a:t>
                    </a:r>
                  </a:p>
                </p:txBody>
              </p:sp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32" name="Rectangle 131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err="1"/>
                      <a:t>i</a:t>
                    </a:r>
                    <a:endParaRPr lang="en-US" dirty="0"/>
                  </a:p>
                </p:txBody>
              </p:sp>
            </p:grpSp>
          </p:grpSp>
          <p:sp>
            <p:nvSpPr>
              <p:cNvPr id="127" name="TextBox 126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S3</a:t>
                </a:r>
              </a:p>
            </p:txBody>
          </p:sp>
        </p:grpSp>
        <p:cxnSp>
          <p:nvCxnSpPr>
            <p:cNvPr id="119" name="Straight Connector 118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sp>
        <p:nvSpPr>
          <p:cNvPr id="5" name="Right Arrow 4"/>
          <p:cNvSpPr/>
          <p:nvPr/>
        </p:nvSpPr>
        <p:spPr>
          <a:xfrm>
            <a:off x="5995007" y="4250731"/>
            <a:ext cx="1244600" cy="28950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ight Arrow 137"/>
          <p:cNvSpPr/>
          <p:nvPr/>
        </p:nvSpPr>
        <p:spPr>
          <a:xfrm rot="10800000">
            <a:off x="5504235" y="5189937"/>
            <a:ext cx="1735372" cy="2770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97600" y="3917153"/>
            <a:ext cx="65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99907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8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852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Search </a:t>
            </a:r>
            <a:r>
              <a:rPr lang="mr-IN" sz="3600" dirty="0">
                <a:latin typeface="Comic Sans MS" charset="0"/>
                <a:ea typeface="Comic Sans MS" charset="0"/>
                <a:cs typeface="Comic Sans MS" charset="0"/>
              </a:rPr>
              <a:t>–</a:t>
            </a: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 Invalid Node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361666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179454" y="19624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10777" y="2705022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04276" y="27050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439209" y="2222621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2162938" y="2222621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1591093" y="2965159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1438932" y="34841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15441" y="3484185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2270532" y="2965159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793139" y="34841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009762" y="34841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3945300" y="2965159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664031" y="2965159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1134218" y="44491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749501" y="44491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>
            <a:stCxn id="46" idx="4"/>
            <a:endCxn id="42" idx="0"/>
          </p:cNvCxnSpPr>
          <p:nvPr/>
        </p:nvCxnSpPr>
        <p:spPr>
          <a:xfrm flipH="1">
            <a:off x="1286379" y="3788954"/>
            <a:ext cx="304714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46" idx="4"/>
            <a:endCxn id="44" idx="0"/>
          </p:cNvCxnSpPr>
          <p:nvPr/>
        </p:nvCxnSpPr>
        <p:spPr>
          <a:xfrm>
            <a:off x="1591093" y="3788954"/>
            <a:ext cx="310569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2" name="Oval 71"/>
          <p:cNvSpPr/>
          <p:nvPr/>
        </p:nvSpPr>
        <p:spPr>
          <a:xfrm>
            <a:off x="2315099" y="44497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919763" y="4449723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483776" y="444972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099954" y="444972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705440" y="4461029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5310926" y="4449723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5161923" y="3788954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857601" y="3788954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3945300" y="3788954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635937" y="3788954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  <a:endCxn id="74" idx="0"/>
          </p:cNvCxnSpPr>
          <p:nvPr/>
        </p:nvCxnSpPr>
        <p:spPr>
          <a:xfrm>
            <a:off x="2767602" y="3788954"/>
            <a:ext cx="304322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48" idx="4"/>
            <a:endCxn id="72" idx="0"/>
          </p:cNvCxnSpPr>
          <p:nvPr/>
        </p:nvCxnSpPr>
        <p:spPr>
          <a:xfrm flipH="1">
            <a:off x="2467260" y="3788954"/>
            <a:ext cx="300342" cy="66076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grpSp>
        <p:nvGrpSpPr>
          <p:cNvPr id="15" name="Group 14"/>
          <p:cNvGrpSpPr/>
          <p:nvPr/>
        </p:nvGrpSpPr>
        <p:grpSpPr>
          <a:xfrm>
            <a:off x="2099804" y="5415259"/>
            <a:ext cx="1944239" cy="369332"/>
            <a:chOff x="2417476" y="5937760"/>
            <a:chExt cx="1944239" cy="369332"/>
          </a:xfrm>
        </p:grpSpPr>
        <p:sp>
          <p:nvSpPr>
            <p:cNvPr id="50" name="Rectangle 49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</p:grpSp>
      <p:cxnSp>
        <p:nvCxnSpPr>
          <p:cNvPr id="4" name="Straight Connector 3"/>
          <p:cNvCxnSpPr>
            <a:stCxn id="74" idx="4"/>
            <a:endCxn id="50" idx="0"/>
          </p:cNvCxnSpPr>
          <p:nvPr/>
        </p:nvCxnSpPr>
        <p:spPr>
          <a:xfrm flipH="1">
            <a:off x="3070871" y="4754492"/>
            <a:ext cx="1053" cy="6913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5-Point Star 2"/>
          <p:cNvSpPr/>
          <p:nvPr/>
        </p:nvSpPr>
        <p:spPr>
          <a:xfrm>
            <a:off x="2053823" y="2756981"/>
            <a:ext cx="190500" cy="1905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7380082" y="1620901"/>
            <a:ext cx="3780331" cy="1546610"/>
            <a:chOff x="6872082" y="1608201"/>
            <a:chExt cx="3780331" cy="1546610"/>
          </a:xfrm>
        </p:grpSpPr>
        <p:grpSp>
          <p:nvGrpSpPr>
            <p:cNvPr id="45" name="Group 44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4" name="Group 83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91" name="Rectangle 90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a</a:t>
                    </a:r>
                  </a:p>
                </p:txBody>
              </p: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89" name="Rectangle 88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</a:t>
                    </a:r>
                  </a:p>
                </p:txBody>
              </p: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87" name="Rectangle 86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c</a:t>
                    </a:r>
                  </a:p>
                </p:txBody>
              </p:sp>
            </p:grpSp>
          </p:grpSp>
          <p:sp>
            <p:nvSpPr>
              <p:cNvPr id="81" name="TextBox 80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S1</a:t>
                </a:r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380082" y="3283396"/>
            <a:ext cx="3780331" cy="1546610"/>
            <a:chOff x="6872082" y="1608201"/>
            <a:chExt cx="3780331" cy="1546610"/>
          </a:xfrm>
        </p:grpSpPr>
        <p:grpSp>
          <p:nvGrpSpPr>
            <p:cNvPr id="94" name="Group 93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5" name="Group 104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d</a:t>
                    </a:r>
                  </a:p>
                </p:txBody>
              </p:sp>
            </p:grpSp>
            <p:grpSp>
              <p:nvGrpSpPr>
                <p:cNvPr id="106" name="Group 105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10" name="Rectangle 109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e</a:t>
                    </a:r>
                  </a:p>
                </p:txBody>
              </p:sp>
            </p:grpSp>
            <p:grpSp>
              <p:nvGrpSpPr>
                <p:cNvPr id="107" name="Group 106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08" name="Rectangle 107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h</a:t>
                    </a:r>
                  </a:p>
                </p:txBody>
              </p:sp>
            </p:grpSp>
          </p:grpSp>
          <p:sp>
            <p:nvSpPr>
              <p:cNvPr id="103" name="TextBox 102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S2</a:t>
                </a:r>
              </a:p>
            </p:txBody>
          </p:sp>
        </p:grpSp>
        <p:cxnSp>
          <p:nvCxnSpPr>
            <p:cNvPr id="95" name="Straight Connector 94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380082" y="4947808"/>
            <a:ext cx="3780331" cy="1546610"/>
            <a:chOff x="6872082" y="1608201"/>
            <a:chExt cx="3780331" cy="1546610"/>
          </a:xfrm>
        </p:grpSpPr>
        <p:grpSp>
          <p:nvGrpSpPr>
            <p:cNvPr id="115" name="Group 114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6" name="Group 125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33" name="Rectangle 132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f</a:t>
                    </a:r>
                  </a:p>
                </p:txBody>
              </p:sp>
            </p:grpSp>
            <p:grpSp>
              <p:nvGrpSpPr>
                <p:cNvPr id="127" name="Group 126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31" name="Rectangle 130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g</a:t>
                    </a:r>
                  </a:p>
                </p:txBody>
              </p:sp>
            </p:grpSp>
            <p:grpSp>
              <p:nvGrpSpPr>
                <p:cNvPr id="128" name="Group 127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29" name="Rectangle 128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err="1"/>
                      <a:t>i</a:t>
                    </a:r>
                    <a:endParaRPr lang="en-US" dirty="0"/>
                  </a:p>
                </p:txBody>
              </p:sp>
            </p:grpSp>
          </p:grpSp>
          <p:sp>
            <p:nvSpPr>
              <p:cNvPr id="124" name="TextBox 123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S3</a:t>
                </a:r>
              </a:p>
            </p:txBody>
          </p:sp>
        </p:grpSp>
        <p:cxnSp>
          <p:nvCxnSpPr>
            <p:cNvPr id="116" name="Straight Connector 115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sp>
        <p:nvSpPr>
          <p:cNvPr id="135" name="Right Arrow 134"/>
          <p:cNvSpPr/>
          <p:nvPr/>
        </p:nvSpPr>
        <p:spPr>
          <a:xfrm>
            <a:off x="5995007" y="4250731"/>
            <a:ext cx="1244600" cy="28950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6197600" y="3917153"/>
            <a:ext cx="65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129394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Problem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346200" y="1676400"/>
            <a:ext cx="90932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/>
              <a:t>The back-end of a multi-player game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Multiplayer games need to store data for thousands of players while ensuring low latency and strong data consistency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/>
              <a:t>Keeping metadata in a cluster file system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Metadata access is often a bottleneck in cluster file systems Our B-tree could hold the metadata and alleviate this bottleneck. Metadata changes, like rename, need to be atomic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/>
              <a:t>Secondary indices</a:t>
            </a:r>
          </a:p>
          <a:p>
            <a:pPr lvl="1"/>
            <a:r>
              <a:rPr lang="en-US" sz="2400" dirty="0"/>
              <a:t>Many applications need to keep more than one index on data to provide fast access to data. Each index can be stored in a separate B-tree while ensure strong consistency between Btrees.</a:t>
            </a:r>
          </a:p>
        </p:txBody>
      </p:sp>
    </p:spTree>
    <p:extLst>
      <p:ext uri="{BB962C8B-B14F-4D97-AF65-F5344CB8AC3E}">
        <p14:creationId xmlns:p14="http://schemas.microsoft.com/office/powerpoint/2010/main" val="238966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852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Search </a:t>
            </a:r>
            <a:r>
              <a:rPr lang="mr-IN" sz="3600" dirty="0">
                <a:latin typeface="Comic Sans MS" charset="0"/>
                <a:ea typeface="Comic Sans MS" charset="0"/>
                <a:cs typeface="Comic Sans MS" charset="0"/>
              </a:rPr>
              <a:t>–</a:t>
            </a:r>
            <a:r>
              <a:rPr lang="en-US" sz="3600">
                <a:latin typeface="Comic Sans MS" charset="0"/>
                <a:ea typeface="Comic Sans MS" charset="0"/>
                <a:cs typeface="Comic Sans MS" charset="0"/>
              </a:rPr>
              <a:t> Invalid Node</a:t>
            </a: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361666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179454" y="19624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04276" y="27050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439209" y="2222621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</p:cNvCxnSpPr>
          <p:nvPr/>
        </p:nvCxnSpPr>
        <p:spPr>
          <a:xfrm flipH="1">
            <a:off x="2162938" y="2222621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793139" y="34841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009762" y="34841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3945300" y="2965159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664031" y="2965159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6" name="Oval 75"/>
          <p:cNvSpPr/>
          <p:nvPr/>
        </p:nvSpPr>
        <p:spPr>
          <a:xfrm>
            <a:off x="3483776" y="444972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099954" y="444972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705440" y="4461029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5310926" y="4449723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5161923" y="3788954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857601" y="3788954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3945300" y="3788954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635937" y="3788954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grpSp>
        <p:nvGrpSpPr>
          <p:cNvPr id="47" name="Group 46"/>
          <p:cNvGrpSpPr/>
          <p:nvPr/>
        </p:nvGrpSpPr>
        <p:grpSpPr>
          <a:xfrm>
            <a:off x="7380082" y="1620901"/>
            <a:ext cx="3780331" cy="1546610"/>
            <a:chOff x="6872082" y="1608201"/>
            <a:chExt cx="3780331" cy="1546610"/>
          </a:xfrm>
        </p:grpSpPr>
        <p:grpSp>
          <p:nvGrpSpPr>
            <p:cNvPr id="49" name="Group 48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6" name="Group 85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a</a:t>
                    </a:r>
                  </a:p>
                </p:txBody>
              </p: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91" name="Rectangle 90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</a:t>
                    </a:r>
                  </a:p>
                </p:txBody>
              </p: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89" name="Rectangle 88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c</a:t>
                    </a:r>
                  </a:p>
                </p:txBody>
              </p:sp>
            </p:grpSp>
          </p:grpSp>
          <p:sp>
            <p:nvSpPr>
              <p:cNvPr id="84" name="TextBox 83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S1</a:t>
                </a:r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380082" y="3283396"/>
            <a:ext cx="3780331" cy="1546610"/>
            <a:chOff x="6872082" y="1608201"/>
            <a:chExt cx="3780331" cy="1546610"/>
          </a:xfrm>
        </p:grpSpPr>
        <p:grpSp>
          <p:nvGrpSpPr>
            <p:cNvPr id="96" name="Group 95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7" name="Group 106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14" name="Rectangle 113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d</a:t>
                    </a:r>
                  </a:p>
                </p:txBody>
              </p:sp>
            </p:grpSp>
            <p:grpSp>
              <p:nvGrpSpPr>
                <p:cNvPr id="108" name="Group 107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e</a:t>
                    </a:r>
                  </a:p>
                </p:txBody>
              </p: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10" name="Rectangle 109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h</a:t>
                    </a:r>
                  </a:p>
                </p:txBody>
              </p:sp>
            </p:grpSp>
          </p:grpSp>
          <p:sp>
            <p:nvSpPr>
              <p:cNvPr id="105" name="TextBox 104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S2</a:t>
                </a:r>
              </a:p>
            </p:txBody>
          </p:sp>
        </p:grpSp>
        <p:cxnSp>
          <p:nvCxnSpPr>
            <p:cNvPr id="97" name="Straight Connector 96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380082" y="4947808"/>
            <a:ext cx="3780331" cy="1546610"/>
            <a:chOff x="6872082" y="1608201"/>
            <a:chExt cx="3780331" cy="1546610"/>
          </a:xfrm>
        </p:grpSpPr>
        <p:grpSp>
          <p:nvGrpSpPr>
            <p:cNvPr id="117" name="Group 116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27" name="Rectangle 126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35" name="Rectangle 134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Rectangle 135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f</a:t>
                    </a:r>
                  </a:p>
                </p:txBody>
              </p:sp>
            </p:grpSp>
            <p:grpSp>
              <p:nvGrpSpPr>
                <p:cNvPr id="129" name="Group 128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33" name="Rectangle 132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g</a:t>
                    </a:r>
                  </a:p>
                </p:txBody>
              </p:sp>
            </p:grpSp>
            <p:grpSp>
              <p:nvGrpSpPr>
                <p:cNvPr id="130" name="Group 129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31" name="Rectangle 130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err="1"/>
                      <a:t>i</a:t>
                    </a:r>
                    <a:endParaRPr lang="en-US" dirty="0"/>
                  </a:p>
                </p:txBody>
              </p:sp>
            </p:grpSp>
          </p:grpSp>
          <p:sp>
            <p:nvSpPr>
              <p:cNvPr id="126" name="TextBox 125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S3</a:t>
                </a:r>
              </a:p>
            </p:txBody>
          </p:sp>
        </p:grpSp>
        <p:cxnSp>
          <p:nvCxnSpPr>
            <p:cNvPr id="118" name="Straight Connector 117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sp>
        <p:nvSpPr>
          <p:cNvPr id="137" name="Right Arrow 136"/>
          <p:cNvSpPr/>
          <p:nvPr/>
        </p:nvSpPr>
        <p:spPr>
          <a:xfrm>
            <a:off x="5995007" y="4250731"/>
            <a:ext cx="1244600" cy="28950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ight Arrow 137"/>
          <p:cNvSpPr/>
          <p:nvPr/>
        </p:nvSpPr>
        <p:spPr>
          <a:xfrm rot="10800000">
            <a:off x="5995007" y="5189937"/>
            <a:ext cx="1244600" cy="2377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34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852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Search </a:t>
            </a:r>
            <a:r>
              <a:rPr lang="mr-IN" sz="3600" dirty="0">
                <a:latin typeface="Comic Sans MS" charset="0"/>
                <a:ea typeface="Comic Sans MS" charset="0"/>
                <a:cs typeface="Comic Sans MS" charset="0"/>
              </a:rPr>
              <a:t>–</a:t>
            </a:r>
            <a:r>
              <a:rPr lang="en-US" sz="3600">
                <a:latin typeface="Comic Sans MS" charset="0"/>
                <a:ea typeface="Comic Sans MS" charset="0"/>
                <a:cs typeface="Comic Sans MS" charset="0"/>
              </a:rPr>
              <a:t> Invalid Node</a:t>
            </a: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361666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179454" y="19624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10777" y="2705022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04276" y="27050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439209" y="2222621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2162938" y="2222621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</p:cNvCxnSpPr>
          <p:nvPr/>
        </p:nvCxnSpPr>
        <p:spPr>
          <a:xfrm flipH="1">
            <a:off x="1591093" y="2965159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4" name="Straight Connector 53"/>
          <p:cNvCxnSpPr>
            <a:stCxn id="11" idx="5"/>
          </p:cNvCxnSpPr>
          <p:nvPr/>
        </p:nvCxnSpPr>
        <p:spPr>
          <a:xfrm>
            <a:off x="2270532" y="2965159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793139" y="34841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009762" y="34841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3945300" y="2965159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664031" y="2965159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6" name="Oval 75"/>
          <p:cNvSpPr/>
          <p:nvPr/>
        </p:nvSpPr>
        <p:spPr>
          <a:xfrm>
            <a:off x="3483776" y="444972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099954" y="444972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705440" y="4461029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5310926" y="4449723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5161923" y="3788954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857601" y="3788954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3945300" y="3788954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635937" y="3788954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grpSp>
        <p:nvGrpSpPr>
          <p:cNvPr id="47" name="Group 46"/>
          <p:cNvGrpSpPr/>
          <p:nvPr/>
        </p:nvGrpSpPr>
        <p:grpSpPr>
          <a:xfrm>
            <a:off x="7380082" y="1620901"/>
            <a:ext cx="3780331" cy="1546610"/>
            <a:chOff x="6872082" y="1608201"/>
            <a:chExt cx="3780331" cy="1546610"/>
          </a:xfrm>
        </p:grpSpPr>
        <p:grpSp>
          <p:nvGrpSpPr>
            <p:cNvPr id="49" name="Group 48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6" name="Group 85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a</a:t>
                    </a:r>
                  </a:p>
                </p:txBody>
              </p: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91" name="Rectangle 90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</a:t>
                    </a:r>
                  </a:p>
                </p:txBody>
              </p: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89" name="Rectangle 88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c</a:t>
                    </a:r>
                  </a:p>
                </p:txBody>
              </p:sp>
            </p:grpSp>
          </p:grpSp>
          <p:sp>
            <p:nvSpPr>
              <p:cNvPr id="84" name="TextBox 83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S1</a:t>
                </a:r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380082" y="3283396"/>
            <a:ext cx="3780331" cy="1546610"/>
            <a:chOff x="6872082" y="1608201"/>
            <a:chExt cx="3780331" cy="1546610"/>
          </a:xfrm>
        </p:grpSpPr>
        <p:grpSp>
          <p:nvGrpSpPr>
            <p:cNvPr id="96" name="Group 95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7" name="Group 106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14" name="Rectangle 113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d</a:t>
                    </a:r>
                  </a:p>
                </p:txBody>
              </p:sp>
            </p:grpSp>
            <p:grpSp>
              <p:nvGrpSpPr>
                <p:cNvPr id="108" name="Group 107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e</a:t>
                    </a:r>
                  </a:p>
                </p:txBody>
              </p: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10" name="Rectangle 109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h</a:t>
                    </a:r>
                  </a:p>
                </p:txBody>
              </p:sp>
            </p:grpSp>
          </p:grpSp>
          <p:sp>
            <p:nvSpPr>
              <p:cNvPr id="105" name="TextBox 104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S2</a:t>
                </a:r>
              </a:p>
            </p:txBody>
          </p:sp>
        </p:grpSp>
        <p:cxnSp>
          <p:nvCxnSpPr>
            <p:cNvPr id="97" name="Straight Connector 96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380082" y="4947808"/>
            <a:ext cx="3780331" cy="1546610"/>
            <a:chOff x="6872082" y="1608201"/>
            <a:chExt cx="3780331" cy="1546610"/>
          </a:xfrm>
        </p:grpSpPr>
        <p:grpSp>
          <p:nvGrpSpPr>
            <p:cNvPr id="117" name="Group 116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27" name="Rectangle 126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35" name="Rectangle 134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Rectangle 135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f</a:t>
                    </a:r>
                  </a:p>
                </p:txBody>
              </p:sp>
            </p:grpSp>
            <p:grpSp>
              <p:nvGrpSpPr>
                <p:cNvPr id="129" name="Group 128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33" name="Rectangle 132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g</a:t>
                    </a:r>
                  </a:p>
                </p:txBody>
              </p:sp>
            </p:grpSp>
            <p:grpSp>
              <p:nvGrpSpPr>
                <p:cNvPr id="130" name="Group 129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31" name="Rectangle 130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err="1"/>
                      <a:t>i</a:t>
                    </a:r>
                    <a:endParaRPr lang="en-US" dirty="0"/>
                  </a:p>
                </p:txBody>
              </p:sp>
            </p:grpSp>
          </p:grpSp>
          <p:sp>
            <p:nvSpPr>
              <p:cNvPr id="126" name="TextBox 125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S3</a:t>
                </a:r>
              </a:p>
            </p:txBody>
          </p:sp>
        </p:grpSp>
        <p:cxnSp>
          <p:nvCxnSpPr>
            <p:cNvPr id="118" name="Straight Connector 117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sp>
        <p:nvSpPr>
          <p:cNvPr id="137" name="Right Arrow 136"/>
          <p:cNvSpPr/>
          <p:nvPr/>
        </p:nvSpPr>
        <p:spPr>
          <a:xfrm>
            <a:off x="5995007" y="4250731"/>
            <a:ext cx="1244600" cy="28950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ight Arrow 137"/>
          <p:cNvSpPr/>
          <p:nvPr/>
        </p:nvSpPr>
        <p:spPr>
          <a:xfrm rot="10800000">
            <a:off x="5995007" y="5189937"/>
            <a:ext cx="1244600" cy="2377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75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852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Search </a:t>
            </a:r>
            <a:r>
              <a:rPr lang="mr-IN" sz="3600" dirty="0">
                <a:latin typeface="Comic Sans MS" charset="0"/>
                <a:ea typeface="Comic Sans MS" charset="0"/>
                <a:cs typeface="Comic Sans MS" charset="0"/>
              </a:rPr>
              <a:t>–</a:t>
            </a:r>
            <a:r>
              <a:rPr lang="en-US" sz="3600">
                <a:latin typeface="Comic Sans MS" charset="0"/>
                <a:ea typeface="Comic Sans MS" charset="0"/>
                <a:cs typeface="Comic Sans MS" charset="0"/>
              </a:rPr>
              <a:t> Invalid Node</a:t>
            </a: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361666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179454" y="19624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10777" y="2705022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04276" y="27050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439209" y="2222621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2162938" y="2222621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</p:cNvCxnSpPr>
          <p:nvPr/>
        </p:nvCxnSpPr>
        <p:spPr>
          <a:xfrm flipH="1">
            <a:off x="1591093" y="2965159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8" name="Oval 47"/>
          <p:cNvSpPr/>
          <p:nvPr/>
        </p:nvSpPr>
        <p:spPr>
          <a:xfrm>
            <a:off x="2615441" y="3484185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2270532" y="2965159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793139" y="34841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009762" y="34841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3945300" y="2965159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664031" y="2965159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6" name="Oval 75"/>
          <p:cNvSpPr/>
          <p:nvPr/>
        </p:nvSpPr>
        <p:spPr>
          <a:xfrm>
            <a:off x="3483776" y="444972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099954" y="444972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705440" y="4461029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5310926" y="4449723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5161923" y="3788954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857601" y="3788954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3945300" y="3788954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635937" y="3788954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</p:cNvCxnSpPr>
          <p:nvPr/>
        </p:nvCxnSpPr>
        <p:spPr>
          <a:xfrm>
            <a:off x="2767602" y="3788954"/>
            <a:ext cx="304322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grpSp>
        <p:nvGrpSpPr>
          <p:cNvPr id="26" name="Group 25"/>
          <p:cNvGrpSpPr/>
          <p:nvPr/>
        </p:nvGrpSpPr>
        <p:grpSpPr>
          <a:xfrm>
            <a:off x="7380082" y="1620901"/>
            <a:ext cx="3780331" cy="1546610"/>
            <a:chOff x="6872082" y="1608201"/>
            <a:chExt cx="3780331" cy="1546610"/>
          </a:xfrm>
        </p:grpSpPr>
        <p:grpSp>
          <p:nvGrpSpPr>
            <p:cNvPr id="28" name="Group 27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46" name="Rectangle 45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a</a:t>
                    </a:r>
                  </a:p>
                </p:txBody>
              </p: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</a:t>
                    </a:r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c</a:t>
                    </a:r>
                  </a:p>
                </p:txBody>
              </p:sp>
            </p:grpSp>
          </p:grpSp>
          <p:sp>
            <p:nvSpPr>
              <p:cNvPr id="37" name="TextBox 36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S1</a:t>
                </a:r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380082" y="3283396"/>
            <a:ext cx="3780331" cy="1546610"/>
            <a:chOff x="6872082" y="1608201"/>
            <a:chExt cx="3780331" cy="1546610"/>
          </a:xfrm>
        </p:grpSpPr>
        <p:grpSp>
          <p:nvGrpSpPr>
            <p:cNvPr id="50" name="Group 49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3" name="Group 62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83" name="Rectangle 82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d</a:t>
                    </a:r>
                  </a:p>
                </p:txBody>
              </p:sp>
            </p:grpSp>
            <p:grpSp>
              <p:nvGrpSpPr>
                <p:cNvPr id="65" name="Group 64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81" name="Rectangle 80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e</a:t>
                    </a:r>
                  </a:p>
                </p:txBody>
              </p:sp>
            </p:grpSp>
            <p:grpSp>
              <p:nvGrpSpPr>
                <p:cNvPr id="67" name="Group 66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69" name="Rectangle 68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h</a:t>
                    </a:r>
                  </a:p>
                </p:txBody>
              </p:sp>
            </p:grpSp>
          </p:grpSp>
          <p:sp>
            <p:nvSpPr>
              <p:cNvPr id="60" name="TextBox 59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S2</a:t>
                </a:r>
              </a:p>
            </p:txBody>
          </p:sp>
        </p:grpSp>
        <p:cxnSp>
          <p:nvCxnSpPr>
            <p:cNvPr id="51" name="Straight Connector 50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380082" y="4947808"/>
            <a:ext cx="3780331" cy="1546610"/>
            <a:chOff x="6872082" y="1608201"/>
            <a:chExt cx="3780331" cy="1546610"/>
          </a:xfrm>
        </p:grpSpPr>
        <p:grpSp>
          <p:nvGrpSpPr>
            <p:cNvPr id="86" name="Group 85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7" name="Group 96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04" name="Rectangle 103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f</a:t>
                    </a:r>
                  </a:p>
                </p:txBody>
              </p: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02" name="Rectangle 101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g</a:t>
                    </a:r>
                  </a:p>
                </p:txBody>
              </p:sp>
            </p:grpSp>
            <p:grpSp>
              <p:nvGrpSpPr>
                <p:cNvPr id="99" name="Group 98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00" name="Rectangle 99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err="1"/>
                      <a:t>i</a:t>
                    </a:r>
                    <a:endParaRPr lang="en-US" dirty="0"/>
                  </a:p>
                </p:txBody>
              </p:sp>
            </p:grpSp>
          </p:grpSp>
          <p:sp>
            <p:nvSpPr>
              <p:cNvPr id="95" name="TextBox 94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S3</a:t>
                </a:r>
              </a:p>
            </p:txBody>
          </p:sp>
        </p:grpSp>
        <p:cxnSp>
          <p:nvCxnSpPr>
            <p:cNvPr id="87" name="Straight Connector 86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sp>
        <p:nvSpPr>
          <p:cNvPr id="106" name="Right Arrow 105"/>
          <p:cNvSpPr/>
          <p:nvPr/>
        </p:nvSpPr>
        <p:spPr>
          <a:xfrm>
            <a:off x="5995007" y="4250731"/>
            <a:ext cx="1244600" cy="28950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ight Arrow 106"/>
          <p:cNvSpPr/>
          <p:nvPr/>
        </p:nvSpPr>
        <p:spPr>
          <a:xfrm rot="10800000">
            <a:off x="5995007" y="5189937"/>
            <a:ext cx="1244600" cy="2377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28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852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Search </a:t>
            </a:r>
            <a:r>
              <a:rPr lang="mr-IN" sz="3600" dirty="0">
                <a:latin typeface="Comic Sans MS" charset="0"/>
                <a:ea typeface="Comic Sans MS" charset="0"/>
                <a:cs typeface="Comic Sans MS" charset="0"/>
              </a:rPr>
              <a:t>–</a:t>
            </a: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 Invalid Node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361666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179454" y="19624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10777" y="2705022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04276" y="27050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439209" y="2222621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2162938" y="2222621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</p:cNvCxnSpPr>
          <p:nvPr/>
        </p:nvCxnSpPr>
        <p:spPr>
          <a:xfrm flipH="1">
            <a:off x="1591093" y="2965159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8" name="Oval 47"/>
          <p:cNvSpPr/>
          <p:nvPr/>
        </p:nvSpPr>
        <p:spPr>
          <a:xfrm>
            <a:off x="2615441" y="3484185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2270532" y="2965159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793139" y="34841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009762" y="34841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3945300" y="2965159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664031" y="2965159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4" name="Oval 73"/>
          <p:cNvSpPr/>
          <p:nvPr/>
        </p:nvSpPr>
        <p:spPr>
          <a:xfrm>
            <a:off x="2919763" y="4449723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483776" y="444972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099954" y="444972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705440" y="4461029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5310926" y="4449723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5161923" y="3788954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857601" y="3788954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3945300" y="3788954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635937" y="3788954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  <a:endCxn id="74" idx="0"/>
          </p:cNvCxnSpPr>
          <p:nvPr/>
        </p:nvCxnSpPr>
        <p:spPr>
          <a:xfrm>
            <a:off x="2767602" y="3788954"/>
            <a:ext cx="304322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4" name="Straight Connector 3"/>
          <p:cNvCxnSpPr>
            <a:stCxn id="74" idx="4"/>
            <a:endCxn id="50" idx="0"/>
          </p:cNvCxnSpPr>
          <p:nvPr/>
        </p:nvCxnSpPr>
        <p:spPr>
          <a:xfrm flipH="1">
            <a:off x="3070871" y="4754492"/>
            <a:ext cx="1053" cy="6913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380082" y="1620901"/>
            <a:ext cx="3780331" cy="1546610"/>
            <a:chOff x="6872082" y="1608201"/>
            <a:chExt cx="3780331" cy="1546610"/>
          </a:xfrm>
        </p:grpSpPr>
        <p:grpSp>
          <p:nvGrpSpPr>
            <p:cNvPr id="45" name="Group 44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4" name="Group 83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91" name="Rectangle 90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a</a:t>
                    </a:r>
                  </a:p>
                </p:txBody>
              </p: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89" name="Rectangle 88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</a:t>
                    </a:r>
                  </a:p>
                </p:txBody>
              </p: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87" name="Rectangle 86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c</a:t>
                    </a:r>
                  </a:p>
                </p:txBody>
              </p:sp>
            </p:grpSp>
          </p:grpSp>
          <p:sp>
            <p:nvSpPr>
              <p:cNvPr id="81" name="TextBox 80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S1</a:t>
                </a:r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380082" y="3283396"/>
            <a:ext cx="3780331" cy="1546610"/>
            <a:chOff x="6872082" y="1608201"/>
            <a:chExt cx="3780331" cy="1546610"/>
          </a:xfrm>
        </p:grpSpPr>
        <p:grpSp>
          <p:nvGrpSpPr>
            <p:cNvPr id="94" name="Group 93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5" name="Group 104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d</a:t>
                    </a:r>
                  </a:p>
                </p:txBody>
              </p:sp>
            </p:grpSp>
            <p:grpSp>
              <p:nvGrpSpPr>
                <p:cNvPr id="106" name="Group 105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10" name="Rectangle 109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e</a:t>
                    </a:r>
                  </a:p>
                </p:txBody>
              </p:sp>
            </p:grpSp>
            <p:grpSp>
              <p:nvGrpSpPr>
                <p:cNvPr id="107" name="Group 106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08" name="Rectangle 107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h</a:t>
                    </a:r>
                  </a:p>
                </p:txBody>
              </p:sp>
            </p:grpSp>
          </p:grpSp>
          <p:sp>
            <p:nvSpPr>
              <p:cNvPr id="103" name="TextBox 102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S2</a:t>
                </a:r>
              </a:p>
            </p:txBody>
          </p:sp>
        </p:grpSp>
        <p:cxnSp>
          <p:nvCxnSpPr>
            <p:cNvPr id="95" name="Straight Connector 94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380082" y="4947808"/>
            <a:ext cx="3780331" cy="1546610"/>
            <a:chOff x="6872082" y="1608201"/>
            <a:chExt cx="3780331" cy="1546610"/>
          </a:xfrm>
        </p:grpSpPr>
        <p:grpSp>
          <p:nvGrpSpPr>
            <p:cNvPr id="115" name="Group 114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6" name="Group 125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33" name="Rectangle 132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f</a:t>
                    </a:r>
                  </a:p>
                </p:txBody>
              </p:sp>
            </p:grpSp>
            <p:grpSp>
              <p:nvGrpSpPr>
                <p:cNvPr id="127" name="Group 126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31" name="Rectangle 130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g</a:t>
                    </a:r>
                  </a:p>
                </p:txBody>
              </p:sp>
            </p:grpSp>
            <p:grpSp>
              <p:nvGrpSpPr>
                <p:cNvPr id="128" name="Group 127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29" name="Rectangle 128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err="1"/>
                      <a:t>i</a:t>
                    </a:r>
                    <a:endParaRPr lang="en-US" dirty="0"/>
                  </a:p>
                </p:txBody>
              </p:sp>
            </p:grpSp>
          </p:grpSp>
          <p:sp>
            <p:nvSpPr>
              <p:cNvPr id="124" name="TextBox 123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S3</a:t>
                </a:r>
              </a:p>
            </p:txBody>
          </p:sp>
        </p:grpSp>
        <p:cxnSp>
          <p:nvCxnSpPr>
            <p:cNvPr id="116" name="Straight Connector 115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sp>
        <p:nvSpPr>
          <p:cNvPr id="135" name="Right Arrow 134"/>
          <p:cNvSpPr/>
          <p:nvPr/>
        </p:nvSpPr>
        <p:spPr>
          <a:xfrm>
            <a:off x="5995007" y="4250731"/>
            <a:ext cx="1244600" cy="28950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ight Arrow 135"/>
          <p:cNvSpPr/>
          <p:nvPr/>
        </p:nvSpPr>
        <p:spPr>
          <a:xfrm rot="10800000">
            <a:off x="5995007" y="5189937"/>
            <a:ext cx="1244600" cy="2377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045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852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Search </a:t>
            </a:r>
            <a:r>
              <a:rPr lang="mr-IN" sz="3600" dirty="0">
                <a:latin typeface="Comic Sans MS" charset="0"/>
                <a:ea typeface="Comic Sans MS" charset="0"/>
                <a:cs typeface="Comic Sans MS" charset="0"/>
              </a:rPr>
              <a:t>–</a:t>
            </a: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 Invalid Node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361666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179454" y="19624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10777" y="2705022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04276" y="27050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439209" y="2222621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2162938" y="2222621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</p:cNvCxnSpPr>
          <p:nvPr/>
        </p:nvCxnSpPr>
        <p:spPr>
          <a:xfrm flipH="1">
            <a:off x="1591093" y="2965159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8" name="Oval 47"/>
          <p:cNvSpPr/>
          <p:nvPr/>
        </p:nvSpPr>
        <p:spPr>
          <a:xfrm>
            <a:off x="2615441" y="3484185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2270532" y="2965159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793139" y="34841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009762" y="34841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3945300" y="2965159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664031" y="2965159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4" name="Oval 73"/>
          <p:cNvSpPr/>
          <p:nvPr/>
        </p:nvSpPr>
        <p:spPr>
          <a:xfrm>
            <a:off x="2919763" y="4449723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483776" y="444972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099954" y="444972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705440" y="4461029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5310926" y="4449723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5161923" y="3788954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857601" y="3788954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3945300" y="3788954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635937" y="3788954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  <a:endCxn id="74" idx="0"/>
          </p:cNvCxnSpPr>
          <p:nvPr/>
        </p:nvCxnSpPr>
        <p:spPr>
          <a:xfrm>
            <a:off x="2767602" y="3788954"/>
            <a:ext cx="304322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grpSp>
        <p:nvGrpSpPr>
          <p:cNvPr id="15" name="Group 14"/>
          <p:cNvGrpSpPr/>
          <p:nvPr/>
        </p:nvGrpSpPr>
        <p:grpSpPr>
          <a:xfrm>
            <a:off x="2099804" y="5415259"/>
            <a:ext cx="1944239" cy="369332"/>
            <a:chOff x="2417476" y="5937760"/>
            <a:chExt cx="1944239" cy="369332"/>
          </a:xfrm>
        </p:grpSpPr>
        <p:sp>
          <p:nvSpPr>
            <p:cNvPr id="50" name="Rectangle 49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</p:grpSp>
      <p:cxnSp>
        <p:nvCxnSpPr>
          <p:cNvPr id="4" name="Straight Connector 3"/>
          <p:cNvCxnSpPr>
            <a:stCxn id="74" idx="4"/>
            <a:endCxn id="50" idx="0"/>
          </p:cNvCxnSpPr>
          <p:nvPr/>
        </p:nvCxnSpPr>
        <p:spPr>
          <a:xfrm flipH="1">
            <a:off x="3070871" y="4754492"/>
            <a:ext cx="1053" cy="6913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380082" y="1620901"/>
            <a:ext cx="3780331" cy="1546610"/>
            <a:chOff x="6872082" y="1608201"/>
            <a:chExt cx="3780331" cy="1546610"/>
          </a:xfrm>
        </p:grpSpPr>
        <p:grpSp>
          <p:nvGrpSpPr>
            <p:cNvPr id="45" name="Group 44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4" name="Group 83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91" name="Rectangle 90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a</a:t>
                    </a:r>
                  </a:p>
                </p:txBody>
              </p: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89" name="Rectangle 88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</a:t>
                    </a:r>
                  </a:p>
                </p:txBody>
              </p: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87" name="Rectangle 86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c</a:t>
                    </a:r>
                  </a:p>
                </p:txBody>
              </p:sp>
            </p:grpSp>
          </p:grpSp>
          <p:sp>
            <p:nvSpPr>
              <p:cNvPr id="81" name="TextBox 80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S1</a:t>
                </a:r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380082" y="3283396"/>
            <a:ext cx="3780331" cy="1546610"/>
            <a:chOff x="6872082" y="1608201"/>
            <a:chExt cx="3780331" cy="1546610"/>
          </a:xfrm>
        </p:grpSpPr>
        <p:grpSp>
          <p:nvGrpSpPr>
            <p:cNvPr id="94" name="Group 93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5" name="Group 104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d</a:t>
                    </a:r>
                  </a:p>
                </p:txBody>
              </p:sp>
            </p:grpSp>
            <p:grpSp>
              <p:nvGrpSpPr>
                <p:cNvPr id="106" name="Group 105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10" name="Rectangle 109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e</a:t>
                    </a:r>
                  </a:p>
                </p:txBody>
              </p:sp>
            </p:grpSp>
            <p:grpSp>
              <p:nvGrpSpPr>
                <p:cNvPr id="107" name="Group 106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08" name="Rectangle 107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h</a:t>
                    </a:r>
                  </a:p>
                </p:txBody>
              </p:sp>
            </p:grpSp>
          </p:grpSp>
          <p:sp>
            <p:nvSpPr>
              <p:cNvPr id="103" name="TextBox 102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S2</a:t>
                </a:r>
              </a:p>
            </p:txBody>
          </p:sp>
        </p:grpSp>
        <p:cxnSp>
          <p:nvCxnSpPr>
            <p:cNvPr id="95" name="Straight Connector 94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380082" y="4947808"/>
            <a:ext cx="3780331" cy="1546610"/>
            <a:chOff x="6872082" y="1608201"/>
            <a:chExt cx="3780331" cy="1546610"/>
          </a:xfrm>
        </p:grpSpPr>
        <p:grpSp>
          <p:nvGrpSpPr>
            <p:cNvPr id="115" name="Group 114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6" name="Group 125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33" name="Rectangle 132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f</a:t>
                    </a:r>
                  </a:p>
                </p:txBody>
              </p:sp>
            </p:grpSp>
            <p:grpSp>
              <p:nvGrpSpPr>
                <p:cNvPr id="127" name="Group 126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31" name="Rectangle 130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g</a:t>
                    </a:r>
                  </a:p>
                </p:txBody>
              </p:sp>
            </p:grpSp>
            <p:grpSp>
              <p:nvGrpSpPr>
                <p:cNvPr id="128" name="Group 127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29" name="Rectangle 128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err="1"/>
                      <a:t>i</a:t>
                    </a:r>
                    <a:endParaRPr lang="en-US" dirty="0"/>
                  </a:p>
                </p:txBody>
              </p:sp>
            </p:grpSp>
          </p:grpSp>
          <p:sp>
            <p:nvSpPr>
              <p:cNvPr id="124" name="TextBox 123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S3</a:t>
                </a:r>
              </a:p>
            </p:txBody>
          </p:sp>
        </p:grpSp>
        <p:cxnSp>
          <p:nvCxnSpPr>
            <p:cNvPr id="116" name="Straight Connector 115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sp>
        <p:nvSpPr>
          <p:cNvPr id="135" name="Right Arrow 134"/>
          <p:cNvSpPr/>
          <p:nvPr/>
        </p:nvSpPr>
        <p:spPr>
          <a:xfrm>
            <a:off x="5995007" y="4250731"/>
            <a:ext cx="1244600" cy="28950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ight Arrow 135"/>
          <p:cNvSpPr/>
          <p:nvPr/>
        </p:nvSpPr>
        <p:spPr>
          <a:xfrm rot="10800000">
            <a:off x="5995007" y="5189937"/>
            <a:ext cx="1244600" cy="2377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154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852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Insert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348966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823854" y="18481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55177" y="2590722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8676" y="25907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083609" y="2108321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1807338" y="2108321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1235493" y="2850859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1083332" y="33698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259841" y="3369885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1914932" y="2850859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437539" y="33698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654162" y="33698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3589700" y="2850859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308431" y="2850859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778618" y="43348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93901" y="43348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>
            <a:stCxn id="46" idx="4"/>
            <a:endCxn id="42" idx="0"/>
          </p:cNvCxnSpPr>
          <p:nvPr/>
        </p:nvCxnSpPr>
        <p:spPr>
          <a:xfrm flipH="1">
            <a:off x="930779" y="3674654"/>
            <a:ext cx="304714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46" idx="4"/>
            <a:endCxn id="44" idx="0"/>
          </p:cNvCxnSpPr>
          <p:nvPr/>
        </p:nvCxnSpPr>
        <p:spPr>
          <a:xfrm>
            <a:off x="1235493" y="3674654"/>
            <a:ext cx="310569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2" name="Oval 71"/>
          <p:cNvSpPr/>
          <p:nvPr/>
        </p:nvSpPr>
        <p:spPr>
          <a:xfrm>
            <a:off x="1959499" y="43354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564163" y="4335423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128176" y="433542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744354" y="433542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349840" y="4346729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4955326" y="4335423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4806323" y="3674654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502001" y="3674654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3589700" y="3674654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280337" y="3674654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  <a:endCxn id="74" idx="0"/>
          </p:cNvCxnSpPr>
          <p:nvPr/>
        </p:nvCxnSpPr>
        <p:spPr>
          <a:xfrm>
            <a:off x="2412002" y="3674654"/>
            <a:ext cx="304322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48" idx="4"/>
            <a:endCxn id="72" idx="0"/>
          </p:cNvCxnSpPr>
          <p:nvPr/>
        </p:nvCxnSpPr>
        <p:spPr>
          <a:xfrm flipH="1">
            <a:off x="2111660" y="3674654"/>
            <a:ext cx="300342" cy="66076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grpSp>
        <p:nvGrpSpPr>
          <p:cNvPr id="15" name="Group 14"/>
          <p:cNvGrpSpPr/>
          <p:nvPr/>
        </p:nvGrpSpPr>
        <p:grpSpPr>
          <a:xfrm>
            <a:off x="1551452" y="5267889"/>
            <a:ext cx="2237026" cy="369332"/>
            <a:chOff x="2124689" y="5937760"/>
            <a:chExt cx="2237026" cy="369332"/>
          </a:xfrm>
        </p:grpSpPr>
        <p:sp>
          <p:nvSpPr>
            <p:cNvPr id="50" name="Rectangle 49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124689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Connector 27"/>
          <p:cNvCxnSpPr>
            <a:stCxn id="74" idx="4"/>
            <a:endCxn id="50" idx="0"/>
          </p:cNvCxnSpPr>
          <p:nvPr/>
        </p:nvCxnSpPr>
        <p:spPr>
          <a:xfrm>
            <a:off x="2716324" y="4640192"/>
            <a:ext cx="98982" cy="6582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7380082" y="1620901"/>
            <a:ext cx="3780331" cy="1546610"/>
            <a:chOff x="6872082" y="1608201"/>
            <a:chExt cx="3780331" cy="1546610"/>
          </a:xfrm>
        </p:grpSpPr>
        <p:grpSp>
          <p:nvGrpSpPr>
            <p:cNvPr id="60" name="Group 59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7" name="Group 86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94" name="Rectangle 93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a</a:t>
                    </a:r>
                  </a:p>
                </p:txBody>
              </p: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92" name="Rectangle 91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</a:t>
                    </a:r>
                  </a:p>
                </p:txBody>
              </p:sp>
            </p:grpSp>
            <p:grpSp>
              <p:nvGrpSpPr>
                <p:cNvPr id="89" name="Group 88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90" name="Rectangle 89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c</a:t>
                    </a:r>
                  </a:p>
                </p:txBody>
              </p:sp>
            </p:grpSp>
          </p:grpSp>
          <p:sp>
            <p:nvSpPr>
              <p:cNvPr id="85" name="TextBox 84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S1</a:t>
                </a:r>
              </a:p>
            </p:txBody>
          </p:sp>
        </p:grpSp>
        <p:cxnSp>
          <p:nvCxnSpPr>
            <p:cNvPr id="61" name="Straight Connector 60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380082" y="3283396"/>
            <a:ext cx="3780331" cy="1546610"/>
            <a:chOff x="6872082" y="1608201"/>
            <a:chExt cx="3780331" cy="1546610"/>
          </a:xfrm>
        </p:grpSpPr>
        <p:grpSp>
          <p:nvGrpSpPr>
            <p:cNvPr id="97" name="Group 96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8" name="Group 107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15" name="Rectangle 114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d</a:t>
                    </a:r>
                  </a:p>
                </p:txBody>
              </p: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13" name="Rectangle 112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e</a:t>
                    </a:r>
                  </a:p>
                </p:txBody>
              </p:sp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11" name="Rectangle 110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h</a:t>
                    </a:r>
                  </a:p>
                </p:txBody>
              </p:sp>
            </p:grpSp>
          </p:grpSp>
          <p:sp>
            <p:nvSpPr>
              <p:cNvPr id="106" name="TextBox 105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S2</a:t>
                </a:r>
              </a:p>
            </p:txBody>
          </p:sp>
        </p:grpSp>
        <p:cxnSp>
          <p:nvCxnSpPr>
            <p:cNvPr id="98" name="Straight Connector 97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7380082" y="4947808"/>
            <a:ext cx="3780331" cy="1546610"/>
            <a:chOff x="6872082" y="1608201"/>
            <a:chExt cx="3780331" cy="1546610"/>
          </a:xfrm>
        </p:grpSpPr>
        <p:grpSp>
          <p:nvGrpSpPr>
            <p:cNvPr id="118" name="Group 117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9" name="Group 128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36" name="Rectangle 135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f</a:t>
                    </a:r>
                  </a:p>
                </p:txBody>
              </p:sp>
            </p:grpSp>
            <p:grpSp>
              <p:nvGrpSpPr>
                <p:cNvPr id="130" name="Group 129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34" name="Rectangle 133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g</a:t>
                    </a:r>
                  </a:p>
                </p:txBody>
              </p:sp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32" name="Rectangle 131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err="1"/>
                      <a:t>i</a:t>
                    </a:r>
                    <a:endParaRPr lang="en-US" dirty="0"/>
                  </a:p>
                </p:txBody>
              </p:sp>
            </p:grpSp>
          </p:grpSp>
          <p:sp>
            <p:nvSpPr>
              <p:cNvPr id="127" name="TextBox 126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S3</a:t>
                </a:r>
              </a:p>
            </p:txBody>
          </p:sp>
        </p:grpSp>
        <p:cxnSp>
          <p:nvCxnSpPr>
            <p:cNvPr id="119" name="Straight Connector 118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sp>
        <p:nvSpPr>
          <p:cNvPr id="138" name="Right Arrow 137"/>
          <p:cNvSpPr/>
          <p:nvPr/>
        </p:nvSpPr>
        <p:spPr>
          <a:xfrm>
            <a:off x="5623683" y="4250730"/>
            <a:ext cx="1615924" cy="30017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5673434" y="3937063"/>
            <a:ext cx="1285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dirty="0" err="1"/>
              <a:t>Read</a:t>
            </a:r>
            <a:r>
              <a:rPr lang="fa-IR" dirty="0"/>
              <a:t>, </a:t>
            </a:r>
            <a:r>
              <a:rPr lang="fa-IR" dirty="0" err="1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159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Insert and Split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333284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823854" y="18481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55177" y="2590722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8676" y="25907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083609" y="2108321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1807338" y="2108321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1235493" y="2850859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1083332" y="33698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259841" y="3369885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1914932" y="2850859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437539" y="33698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654162" y="33698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3589700" y="2850859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308431" y="2850859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778618" y="43348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93901" y="43348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>
            <a:stCxn id="46" idx="4"/>
            <a:endCxn id="42" idx="0"/>
          </p:cNvCxnSpPr>
          <p:nvPr/>
        </p:nvCxnSpPr>
        <p:spPr>
          <a:xfrm flipH="1">
            <a:off x="930779" y="3674654"/>
            <a:ext cx="304714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46" idx="4"/>
            <a:endCxn id="44" idx="0"/>
          </p:cNvCxnSpPr>
          <p:nvPr/>
        </p:nvCxnSpPr>
        <p:spPr>
          <a:xfrm>
            <a:off x="1235493" y="3674654"/>
            <a:ext cx="310569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2" name="Oval 71"/>
          <p:cNvSpPr/>
          <p:nvPr/>
        </p:nvSpPr>
        <p:spPr>
          <a:xfrm>
            <a:off x="1959499" y="43354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564163" y="4335423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128176" y="433542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744354" y="433542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349840" y="4346729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4955326" y="4335423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4806323" y="3674654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502001" y="3674654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3589700" y="3674654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280337" y="3674654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  <a:endCxn id="74" idx="0"/>
          </p:cNvCxnSpPr>
          <p:nvPr/>
        </p:nvCxnSpPr>
        <p:spPr>
          <a:xfrm>
            <a:off x="2412002" y="3674654"/>
            <a:ext cx="304322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48" idx="4"/>
            <a:endCxn id="72" idx="0"/>
          </p:cNvCxnSpPr>
          <p:nvPr/>
        </p:nvCxnSpPr>
        <p:spPr>
          <a:xfrm flipH="1">
            <a:off x="2111660" y="3674654"/>
            <a:ext cx="300342" cy="66076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" name="Straight Connector 27"/>
          <p:cNvCxnSpPr>
            <a:stCxn id="74" idx="4"/>
            <a:endCxn id="111" idx="0"/>
          </p:cNvCxnSpPr>
          <p:nvPr/>
        </p:nvCxnSpPr>
        <p:spPr>
          <a:xfrm>
            <a:off x="2716324" y="4640192"/>
            <a:ext cx="96330" cy="642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985692" y="1848184"/>
            <a:ext cx="5545908" cy="42351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71700" y="4279900"/>
            <a:ext cx="1066800" cy="13843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38500" y="1848189"/>
            <a:ext cx="2747192" cy="243171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38500" y="5665809"/>
            <a:ext cx="2747192" cy="4174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6404201" y="4703375"/>
            <a:ext cx="1944239" cy="369332"/>
            <a:chOff x="2417476" y="5937760"/>
            <a:chExt cx="1944239" cy="369332"/>
          </a:xfrm>
        </p:grpSpPr>
        <p:sp>
          <p:nvSpPr>
            <p:cNvPr id="84" name="Rectangle 83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777946" y="4703375"/>
            <a:ext cx="1944239" cy="369332"/>
            <a:chOff x="2417476" y="5937760"/>
            <a:chExt cx="1944239" cy="369332"/>
          </a:xfrm>
        </p:grpSpPr>
        <p:sp>
          <p:nvSpPr>
            <p:cNvPr id="92" name="Rectangle 91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</p:grpSp>
      <p:sp>
        <p:nvSpPr>
          <p:cNvPr id="21" name="Right Brace 20"/>
          <p:cNvSpPr/>
          <p:nvPr/>
        </p:nvSpPr>
        <p:spPr>
          <a:xfrm rot="5400000">
            <a:off x="2656540" y="5062534"/>
            <a:ext cx="273019" cy="189762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46389" y="6154579"/>
            <a:ext cx="91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&gt; max</a:t>
            </a:r>
          </a:p>
        </p:txBody>
      </p:sp>
      <p:sp>
        <p:nvSpPr>
          <p:cNvPr id="99" name="Right Brace 98"/>
          <p:cNvSpPr/>
          <p:nvPr/>
        </p:nvSpPr>
        <p:spPr>
          <a:xfrm rot="5400000">
            <a:off x="7258866" y="4426432"/>
            <a:ext cx="273019" cy="189762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ight Brace 99"/>
          <p:cNvSpPr/>
          <p:nvPr/>
        </p:nvSpPr>
        <p:spPr>
          <a:xfrm rot="5400000">
            <a:off x="9666660" y="4398567"/>
            <a:ext cx="273019" cy="189762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9557332" y="5550798"/>
            <a:ext cx="49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T/2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165061" y="5546160"/>
            <a:ext cx="49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T/2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7553515" y="2759360"/>
            <a:ext cx="2019539" cy="287331"/>
            <a:chOff x="2417476" y="5966714"/>
            <a:chExt cx="2019539" cy="287331"/>
          </a:xfrm>
        </p:grpSpPr>
        <p:sp>
          <p:nvSpPr>
            <p:cNvPr id="104" name="Rectangle 103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8522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567529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143473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/>
          <p:cNvCxnSpPr>
            <a:stCxn id="104" idx="2"/>
            <a:endCxn id="84" idx="0"/>
          </p:cNvCxnSpPr>
          <p:nvPr/>
        </p:nvCxnSpPr>
        <p:spPr>
          <a:xfrm flipH="1">
            <a:off x="7375268" y="3045977"/>
            <a:ext cx="1149314" cy="16879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4" idx="2"/>
            <a:endCxn id="92" idx="0"/>
          </p:cNvCxnSpPr>
          <p:nvPr/>
        </p:nvCxnSpPr>
        <p:spPr>
          <a:xfrm>
            <a:off x="8524582" y="3045977"/>
            <a:ext cx="1224431" cy="16879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1548800" y="5251769"/>
            <a:ext cx="2237026" cy="369332"/>
            <a:chOff x="2124689" y="5937760"/>
            <a:chExt cx="2237026" cy="369332"/>
          </a:xfrm>
        </p:grpSpPr>
        <p:sp>
          <p:nvSpPr>
            <p:cNvPr id="111" name="Rectangle 110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124689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03074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159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Insert and Split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333284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823854" y="18481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55177" y="2590722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8676" y="25907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083609" y="2108321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1807338" y="2108321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1235493" y="2850859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1083332" y="33698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259841" y="3369885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1914932" y="2850859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437539" y="33698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654162" y="33698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3589700" y="2850859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308431" y="2850859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778618" y="43348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93901" y="43348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>
            <a:stCxn id="46" idx="4"/>
            <a:endCxn id="42" idx="0"/>
          </p:cNvCxnSpPr>
          <p:nvPr/>
        </p:nvCxnSpPr>
        <p:spPr>
          <a:xfrm flipH="1">
            <a:off x="930779" y="3674654"/>
            <a:ext cx="304714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46" idx="4"/>
            <a:endCxn id="44" idx="0"/>
          </p:cNvCxnSpPr>
          <p:nvPr/>
        </p:nvCxnSpPr>
        <p:spPr>
          <a:xfrm>
            <a:off x="1235493" y="3674654"/>
            <a:ext cx="310569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2" name="Oval 71"/>
          <p:cNvSpPr/>
          <p:nvPr/>
        </p:nvSpPr>
        <p:spPr>
          <a:xfrm>
            <a:off x="1959499" y="43354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564163" y="4335423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128176" y="433542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744354" y="433542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349840" y="4346729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4955326" y="4335423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4806323" y="3674654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502001" y="3674654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3589700" y="3674654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280337" y="3674654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  <a:endCxn id="74" idx="0"/>
          </p:cNvCxnSpPr>
          <p:nvPr/>
        </p:nvCxnSpPr>
        <p:spPr>
          <a:xfrm>
            <a:off x="2412002" y="3674654"/>
            <a:ext cx="304322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48" idx="4"/>
            <a:endCxn id="72" idx="0"/>
          </p:cNvCxnSpPr>
          <p:nvPr/>
        </p:nvCxnSpPr>
        <p:spPr>
          <a:xfrm flipH="1">
            <a:off x="2111660" y="3674654"/>
            <a:ext cx="300342" cy="66076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" name="Straight Connector 27"/>
          <p:cNvCxnSpPr>
            <a:stCxn id="74" idx="4"/>
            <a:endCxn id="111" idx="0"/>
          </p:cNvCxnSpPr>
          <p:nvPr/>
        </p:nvCxnSpPr>
        <p:spPr>
          <a:xfrm>
            <a:off x="2716324" y="4640192"/>
            <a:ext cx="96330" cy="642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985692" y="1848184"/>
            <a:ext cx="5545908" cy="42351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80293" y="3149225"/>
            <a:ext cx="1066800" cy="13843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47093" y="1848191"/>
            <a:ext cx="3038599" cy="13003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47093" y="4531516"/>
            <a:ext cx="3038599" cy="155178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6404201" y="4703375"/>
            <a:ext cx="1944239" cy="369332"/>
            <a:chOff x="2417476" y="5937760"/>
            <a:chExt cx="1944239" cy="369332"/>
          </a:xfrm>
        </p:grpSpPr>
        <p:sp>
          <p:nvSpPr>
            <p:cNvPr id="84" name="Rectangle 83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777946" y="4703375"/>
            <a:ext cx="1944239" cy="369332"/>
            <a:chOff x="2417476" y="5937760"/>
            <a:chExt cx="1944239" cy="369332"/>
          </a:xfrm>
        </p:grpSpPr>
        <p:sp>
          <p:nvSpPr>
            <p:cNvPr id="92" name="Rectangle 91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</p:grpSp>
      <p:sp>
        <p:nvSpPr>
          <p:cNvPr id="99" name="Right Brace 98"/>
          <p:cNvSpPr/>
          <p:nvPr/>
        </p:nvSpPr>
        <p:spPr>
          <a:xfrm rot="5400000">
            <a:off x="7258866" y="4426432"/>
            <a:ext cx="273019" cy="189762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ight Brace 99"/>
          <p:cNvSpPr/>
          <p:nvPr/>
        </p:nvSpPr>
        <p:spPr>
          <a:xfrm rot="5400000">
            <a:off x="9666660" y="4398567"/>
            <a:ext cx="273019" cy="189762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9557332" y="5550798"/>
            <a:ext cx="49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T/2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165061" y="5546160"/>
            <a:ext cx="49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T/2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7553515" y="2759360"/>
            <a:ext cx="2019539" cy="287331"/>
            <a:chOff x="2417476" y="5966714"/>
            <a:chExt cx="2019539" cy="287331"/>
          </a:xfrm>
        </p:grpSpPr>
        <p:sp>
          <p:nvSpPr>
            <p:cNvPr id="104" name="Rectangle 103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8522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567529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143473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/>
          <p:cNvCxnSpPr>
            <a:stCxn id="104" idx="2"/>
            <a:endCxn id="84" idx="0"/>
          </p:cNvCxnSpPr>
          <p:nvPr/>
        </p:nvCxnSpPr>
        <p:spPr>
          <a:xfrm flipH="1">
            <a:off x="7375268" y="3045977"/>
            <a:ext cx="1149314" cy="16879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4" idx="2"/>
            <a:endCxn id="92" idx="0"/>
          </p:cNvCxnSpPr>
          <p:nvPr/>
        </p:nvCxnSpPr>
        <p:spPr>
          <a:xfrm>
            <a:off x="8524582" y="3045977"/>
            <a:ext cx="1224431" cy="16879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1548800" y="5251769"/>
            <a:ext cx="2237026" cy="369332"/>
            <a:chOff x="2124689" y="5937760"/>
            <a:chExt cx="2237026" cy="369332"/>
          </a:xfrm>
        </p:grpSpPr>
        <p:sp>
          <p:nvSpPr>
            <p:cNvPr id="111" name="Rectangle 110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124689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14084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159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Insert and Split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333284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823854" y="18481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55177" y="2590722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8676" y="25907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083609" y="2108321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1807338" y="2108321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1235493" y="2850859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1083332" y="33698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259841" y="3369885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1914932" y="2850859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437539" y="33698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654162" y="33698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3589700" y="2850859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308431" y="2850859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778618" y="43348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93901" y="43348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>
            <a:stCxn id="46" idx="4"/>
            <a:endCxn id="42" idx="0"/>
          </p:cNvCxnSpPr>
          <p:nvPr/>
        </p:nvCxnSpPr>
        <p:spPr>
          <a:xfrm flipH="1">
            <a:off x="930779" y="3674654"/>
            <a:ext cx="304714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46" idx="4"/>
            <a:endCxn id="44" idx="0"/>
          </p:cNvCxnSpPr>
          <p:nvPr/>
        </p:nvCxnSpPr>
        <p:spPr>
          <a:xfrm>
            <a:off x="1235493" y="3674654"/>
            <a:ext cx="310569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2" name="Oval 71"/>
          <p:cNvSpPr/>
          <p:nvPr/>
        </p:nvSpPr>
        <p:spPr>
          <a:xfrm>
            <a:off x="1959499" y="43354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564163" y="4335423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128176" y="433542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744354" y="433542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349840" y="4346729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4955326" y="4335423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4806323" y="3674654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502001" y="3674654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3589700" y="3674654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280337" y="3674654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  <a:endCxn id="74" idx="0"/>
          </p:cNvCxnSpPr>
          <p:nvPr/>
        </p:nvCxnSpPr>
        <p:spPr>
          <a:xfrm>
            <a:off x="2412002" y="3674654"/>
            <a:ext cx="304322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48" idx="4"/>
            <a:endCxn id="72" idx="0"/>
          </p:cNvCxnSpPr>
          <p:nvPr/>
        </p:nvCxnSpPr>
        <p:spPr>
          <a:xfrm flipH="1">
            <a:off x="2111660" y="3674654"/>
            <a:ext cx="300342" cy="66076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" name="Straight Connector 27"/>
          <p:cNvCxnSpPr>
            <a:stCxn id="74" idx="4"/>
            <a:endCxn id="111" idx="0"/>
          </p:cNvCxnSpPr>
          <p:nvPr/>
        </p:nvCxnSpPr>
        <p:spPr>
          <a:xfrm>
            <a:off x="2716324" y="4640192"/>
            <a:ext cx="96330" cy="642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985692" y="1848184"/>
            <a:ext cx="5545908" cy="42351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68840" y="2275073"/>
            <a:ext cx="1066800" cy="13843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335640" y="1848191"/>
            <a:ext cx="3650052" cy="4340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35640" y="3659373"/>
            <a:ext cx="3650052" cy="242392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6404201" y="4703375"/>
            <a:ext cx="1944239" cy="369332"/>
            <a:chOff x="2417476" y="5937760"/>
            <a:chExt cx="1944239" cy="369332"/>
          </a:xfrm>
        </p:grpSpPr>
        <p:sp>
          <p:nvSpPr>
            <p:cNvPr id="84" name="Rectangle 83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777946" y="4703375"/>
            <a:ext cx="1944239" cy="369332"/>
            <a:chOff x="2417476" y="5937760"/>
            <a:chExt cx="1944239" cy="369332"/>
          </a:xfrm>
        </p:grpSpPr>
        <p:sp>
          <p:nvSpPr>
            <p:cNvPr id="92" name="Rectangle 91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</p:grpSp>
      <p:sp>
        <p:nvSpPr>
          <p:cNvPr id="99" name="Right Brace 98"/>
          <p:cNvSpPr/>
          <p:nvPr/>
        </p:nvSpPr>
        <p:spPr>
          <a:xfrm rot="5400000">
            <a:off x="7258866" y="4426432"/>
            <a:ext cx="273019" cy="189762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ight Brace 99"/>
          <p:cNvSpPr/>
          <p:nvPr/>
        </p:nvSpPr>
        <p:spPr>
          <a:xfrm rot="5400000">
            <a:off x="9666660" y="4398567"/>
            <a:ext cx="273019" cy="189762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9557332" y="5550798"/>
            <a:ext cx="49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T/2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165061" y="5546160"/>
            <a:ext cx="49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T/2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7553515" y="2759360"/>
            <a:ext cx="2019539" cy="287331"/>
            <a:chOff x="2417476" y="5966714"/>
            <a:chExt cx="2019539" cy="287331"/>
          </a:xfrm>
        </p:grpSpPr>
        <p:sp>
          <p:nvSpPr>
            <p:cNvPr id="104" name="Rectangle 103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8522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567529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143473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/>
          <p:cNvCxnSpPr>
            <a:stCxn id="104" idx="2"/>
            <a:endCxn id="84" idx="0"/>
          </p:cNvCxnSpPr>
          <p:nvPr/>
        </p:nvCxnSpPr>
        <p:spPr>
          <a:xfrm flipH="1">
            <a:off x="7375268" y="3045977"/>
            <a:ext cx="1149314" cy="16879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4" idx="2"/>
            <a:endCxn id="92" idx="0"/>
          </p:cNvCxnSpPr>
          <p:nvPr/>
        </p:nvCxnSpPr>
        <p:spPr>
          <a:xfrm>
            <a:off x="8524582" y="3045977"/>
            <a:ext cx="1224431" cy="16879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1548800" y="5251769"/>
            <a:ext cx="2237026" cy="369332"/>
            <a:chOff x="2124689" y="5937760"/>
            <a:chExt cx="2237026" cy="369332"/>
          </a:xfrm>
        </p:grpSpPr>
        <p:sp>
          <p:nvSpPr>
            <p:cNvPr id="111" name="Rectangle 110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124689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60722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159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Insert and Split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333284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823854" y="18481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55177" y="2590722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8676" y="25907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083609" y="2108321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1807338" y="2108321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1235493" y="2850859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1083332" y="33698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259841" y="3369885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1914932" y="2850859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437539" y="33698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654162" y="33698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3589700" y="2850859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308431" y="2850859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778618" y="43348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93901" y="43348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>
            <a:stCxn id="46" idx="4"/>
            <a:endCxn id="42" idx="0"/>
          </p:cNvCxnSpPr>
          <p:nvPr/>
        </p:nvCxnSpPr>
        <p:spPr>
          <a:xfrm flipH="1">
            <a:off x="930779" y="3674654"/>
            <a:ext cx="304714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46" idx="4"/>
            <a:endCxn id="44" idx="0"/>
          </p:cNvCxnSpPr>
          <p:nvPr/>
        </p:nvCxnSpPr>
        <p:spPr>
          <a:xfrm>
            <a:off x="1235493" y="3674654"/>
            <a:ext cx="310569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2" name="Oval 71"/>
          <p:cNvSpPr/>
          <p:nvPr/>
        </p:nvSpPr>
        <p:spPr>
          <a:xfrm>
            <a:off x="1959499" y="43354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564163" y="4335423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128176" y="433542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744354" y="433542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349840" y="4346729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4955326" y="4335423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4806323" y="3674654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502001" y="3674654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3589700" y="3674654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280337" y="3674654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  <a:endCxn id="74" idx="0"/>
          </p:cNvCxnSpPr>
          <p:nvPr/>
        </p:nvCxnSpPr>
        <p:spPr>
          <a:xfrm>
            <a:off x="2412002" y="3674654"/>
            <a:ext cx="304322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48" idx="4"/>
            <a:endCxn id="72" idx="0"/>
          </p:cNvCxnSpPr>
          <p:nvPr/>
        </p:nvCxnSpPr>
        <p:spPr>
          <a:xfrm flipH="1">
            <a:off x="2111660" y="3674654"/>
            <a:ext cx="300342" cy="66076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" name="Straight Connector 27"/>
          <p:cNvCxnSpPr>
            <a:stCxn id="74" idx="4"/>
            <a:endCxn id="111" idx="0"/>
          </p:cNvCxnSpPr>
          <p:nvPr/>
        </p:nvCxnSpPr>
        <p:spPr>
          <a:xfrm>
            <a:off x="2716324" y="4640192"/>
            <a:ext cx="96330" cy="642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985692" y="1848184"/>
            <a:ext cx="5545908" cy="42351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1777" y="1512131"/>
            <a:ext cx="1066800" cy="13843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568577" y="1531901"/>
            <a:ext cx="2417115" cy="3162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66133" y="2877418"/>
            <a:ext cx="2419559" cy="32058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6404201" y="4703375"/>
            <a:ext cx="1944239" cy="369332"/>
            <a:chOff x="2417476" y="5937760"/>
            <a:chExt cx="1944239" cy="369332"/>
          </a:xfrm>
        </p:grpSpPr>
        <p:sp>
          <p:nvSpPr>
            <p:cNvPr id="84" name="Rectangle 83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777946" y="4703375"/>
            <a:ext cx="1944239" cy="369332"/>
            <a:chOff x="2417476" y="5937760"/>
            <a:chExt cx="1944239" cy="369332"/>
          </a:xfrm>
        </p:grpSpPr>
        <p:sp>
          <p:nvSpPr>
            <p:cNvPr id="92" name="Rectangle 91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</p:grpSp>
      <p:sp>
        <p:nvSpPr>
          <p:cNvPr id="99" name="Right Brace 98"/>
          <p:cNvSpPr/>
          <p:nvPr/>
        </p:nvSpPr>
        <p:spPr>
          <a:xfrm rot="5400000">
            <a:off x="7258866" y="4426432"/>
            <a:ext cx="273019" cy="189762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ight Brace 99"/>
          <p:cNvSpPr/>
          <p:nvPr/>
        </p:nvSpPr>
        <p:spPr>
          <a:xfrm rot="5400000">
            <a:off x="9666660" y="4398567"/>
            <a:ext cx="273019" cy="189762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9557332" y="5550798"/>
            <a:ext cx="49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T/2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165061" y="5546160"/>
            <a:ext cx="49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T/2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8377811" y="2760969"/>
            <a:ext cx="293542" cy="285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84" idx="0"/>
          </p:cNvCxnSpPr>
          <p:nvPr/>
        </p:nvCxnSpPr>
        <p:spPr>
          <a:xfrm flipH="1">
            <a:off x="7375268" y="3045977"/>
            <a:ext cx="1149314" cy="16879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92" idx="0"/>
          </p:cNvCxnSpPr>
          <p:nvPr/>
        </p:nvCxnSpPr>
        <p:spPr>
          <a:xfrm>
            <a:off x="8524582" y="3045977"/>
            <a:ext cx="1224431" cy="16879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1548800" y="5251769"/>
            <a:ext cx="2237026" cy="369332"/>
            <a:chOff x="2124689" y="5937760"/>
            <a:chExt cx="2237026" cy="369332"/>
          </a:xfrm>
        </p:grpSpPr>
        <p:sp>
          <p:nvSpPr>
            <p:cNvPr id="111" name="Rectangle 110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124689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052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B-Tree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49400" y="2032000"/>
            <a:ext cx="9093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B-tree is a tree data structure that stores values sorted by key and allows updates and lookups in amortized logarithmic time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B+tree is a form of B-tree where inner nodes of the tree store keys and pointers, and leaf nodes store key-value pairs</a:t>
            </a:r>
          </a:p>
        </p:txBody>
      </p:sp>
    </p:spTree>
    <p:extLst>
      <p:ext uri="{BB962C8B-B14F-4D97-AF65-F5344CB8AC3E}">
        <p14:creationId xmlns:p14="http://schemas.microsoft.com/office/powerpoint/2010/main" val="768720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852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Insert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348966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823854" y="17973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55177" y="2539922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8676" y="25399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083609" y="2057521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1807338" y="2057521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1235493" y="2800059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1083332" y="33190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259841" y="3319085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1914932" y="2800059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437539" y="33190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654162" y="33190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3589700" y="2800059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308431" y="2800059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778618" y="42840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93901" y="42840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>
            <a:stCxn id="46" idx="4"/>
            <a:endCxn id="42" idx="0"/>
          </p:cNvCxnSpPr>
          <p:nvPr/>
        </p:nvCxnSpPr>
        <p:spPr>
          <a:xfrm flipH="1">
            <a:off x="930779" y="3623854"/>
            <a:ext cx="304714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46" idx="4"/>
            <a:endCxn id="44" idx="0"/>
          </p:cNvCxnSpPr>
          <p:nvPr/>
        </p:nvCxnSpPr>
        <p:spPr>
          <a:xfrm>
            <a:off x="1235493" y="3623854"/>
            <a:ext cx="310569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2" name="Oval 71"/>
          <p:cNvSpPr/>
          <p:nvPr/>
        </p:nvSpPr>
        <p:spPr>
          <a:xfrm>
            <a:off x="1959499" y="42846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564163" y="4284623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128176" y="428462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744354" y="428462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349840" y="4295929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4955326" y="4284623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4806323" y="3623854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502001" y="3623854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3589700" y="3623854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280337" y="3623854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  <a:endCxn id="74" idx="0"/>
          </p:cNvCxnSpPr>
          <p:nvPr/>
        </p:nvCxnSpPr>
        <p:spPr>
          <a:xfrm>
            <a:off x="2412002" y="3623854"/>
            <a:ext cx="304322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48" idx="4"/>
            <a:endCxn id="72" idx="0"/>
          </p:cNvCxnSpPr>
          <p:nvPr/>
        </p:nvCxnSpPr>
        <p:spPr>
          <a:xfrm flipH="1">
            <a:off x="2111660" y="3623854"/>
            <a:ext cx="300342" cy="66076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grpSp>
        <p:nvGrpSpPr>
          <p:cNvPr id="15" name="Group 14"/>
          <p:cNvGrpSpPr/>
          <p:nvPr/>
        </p:nvGrpSpPr>
        <p:grpSpPr>
          <a:xfrm>
            <a:off x="1551452" y="5217089"/>
            <a:ext cx="2237026" cy="369332"/>
            <a:chOff x="2124689" y="5937760"/>
            <a:chExt cx="2237026" cy="369332"/>
          </a:xfrm>
        </p:grpSpPr>
        <p:sp>
          <p:nvSpPr>
            <p:cNvPr id="50" name="Rectangle 49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124689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Connector 27"/>
          <p:cNvCxnSpPr>
            <a:stCxn id="74" idx="4"/>
            <a:endCxn id="55" idx="0"/>
          </p:cNvCxnSpPr>
          <p:nvPr/>
        </p:nvCxnSpPr>
        <p:spPr>
          <a:xfrm>
            <a:off x="2716324" y="4589392"/>
            <a:ext cx="133294" cy="6589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42175" y="2279974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Suppose after adding the new key, there are splits in node’s parents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2618339" y="4327198"/>
            <a:ext cx="190500" cy="1905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/>
          <p:cNvSpPr/>
          <p:nvPr/>
        </p:nvSpPr>
        <p:spPr>
          <a:xfrm>
            <a:off x="2324797" y="3354134"/>
            <a:ext cx="190500" cy="1905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5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852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Insert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348966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823854" y="17973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55177" y="2539922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8676" y="25399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083609" y="2057521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1807338" y="2057521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1235493" y="2800059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1083332" y="33190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259841" y="3319085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1914932" y="2800059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437539" y="33190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654162" y="33190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3589700" y="2800059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308431" y="2800059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778618" y="42840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93901" y="42840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>
            <a:stCxn id="46" idx="4"/>
            <a:endCxn id="42" idx="0"/>
          </p:cNvCxnSpPr>
          <p:nvPr/>
        </p:nvCxnSpPr>
        <p:spPr>
          <a:xfrm flipH="1">
            <a:off x="930779" y="3623854"/>
            <a:ext cx="304714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46" idx="4"/>
            <a:endCxn id="44" idx="0"/>
          </p:cNvCxnSpPr>
          <p:nvPr/>
        </p:nvCxnSpPr>
        <p:spPr>
          <a:xfrm>
            <a:off x="1235493" y="3623854"/>
            <a:ext cx="310569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2" name="Oval 71"/>
          <p:cNvSpPr/>
          <p:nvPr/>
        </p:nvSpPr>
        <p:spPr>
          <a:xfrm>
            <a:off x="1959499" y="42846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564163" y="4284623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128176" y="428462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744354" y="428462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349840" y="4295929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4955326" y="4284623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4806323" y="3623854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502001" y="3623854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3589700" y="3623854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280337" y="3623854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  <a:endCxn id="74" idx="0"/>
          </p:cNvCxnSpPr>
          <p:nvPr/>
        </p:nvCxnSpPr>
        <p:spPr>
          <a:xfrm>
            <a:off x="2412002" y="3623854"/>
            <a:ext cx="304322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48" idx="4"/>
            <a:endCxn id="72" idx="0"/>
          </p:cNvCxnSpPr>
          <p:nvPr/>
        </p:nvCxnSpPr>
        <p:spPr>
          <a:xfrm flipH="1">
            <a:off x="2111660" y="3623854"/>
            <a:ext cx="300342" cy="66076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grpSp>
        <p:nvGrpSpPr>
          <p:cNvPr id="15" name="Group 14"/>
          <p:cNvGrpSpPr/>
          <p:nvPr/>
        </p:nvGrpSpPr>
        <p:grpSpPr>
          <a:xfrm>
            <a:off x="1551452" y="5217089"/>
            <a:ext cx="2237026" cy="369332"/>
            <a:chOff x="2124689" y="5937760"/>
            <a:chExt cx="2237026" cy="369332"/>
          </a:xfrm>
        </p:grpSpPr>
        <p:sp>
          <p:nvSpPr>
            <p:cNvPr id="50" name="Rectangle 49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124689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Connector 27"/>
          <p:cNvCxnSpPr>
            <a:stCxn id="74" idx="4"/>
            <a:endCxn id="50" idx="0"/>
          </p:cNvCxnSpPr>
          <p:nvPr/>
        </p:nvCxnSpPr>
        <p:spPr>
          <a:xfrm>
            <a:off x="2716324" y="4589392"/>
            <a:ext cx="98982" cy="6582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5-Point Star 3"/>
          <p:cNvSpPr/>
          <p:nvPr/>
        </p:nvSpPr>
        <p:spPr>
          <a:xfrm>
            <a:off x="2618339" y="4327198"/>
            <a:ext cx="190500" cy="1905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/>
          <p:cNvSpPr/>
          <p:nvPr/>
        </p:nvSpPr>
        <p:spPr>
          <a:xfrm>
            <a:off x="2324797" y="3354134"/>
            <a:ext cx="190500" cy="1905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563970" y="3173679"/>
            <a:ext cx="1446430" cy="3709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7380082" y="1620901"/>
            <a:ext cx="3780331" cy="1546610"/>
            <a:chOff x="6872082" y="1608201"/>
            <a:chExt cx="3780331" cy="1546610"/>
          </a:xfrm>
        </p:grpSpPr>
        <p:grpSp>
          <p:nvGrpSpPr>
            <p:cNvPr id="100" name="Group 99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1" name="Group 110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18" name="Rectangle 117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a</a:t>
                    </a:r>
                  </a:p>
                </p:txBody>
              </p: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16" name="Rectangle 115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</a:t>
                    </a:r>
                  </a:p>
                </p:txBody>
              </p: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14" name="Rectangle 113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c</a:t>
                    </a:r>
                  </a:p>
                </p:txBody>
              </p:sp>
            </p:grpSp>
          </p:grpSp>
          <p:sp>
            <p:nvSpPr>
              <p:cNvPr id="109" name="TextBox 108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S1</a:t>
                </a:r>
              </a:p>
            </p:txBody>
          </p:sp>
        </p:grpSp>
        <p:cxnSp>
          <p:nvCxnSpPr>
            <p:cNvPr id="101" name="Straight Connector 100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380082" y="3283396"/>
            <a:ext cx="3780331" cy="1546610"/>
            <a:chOff x="6872082" y="1608201"/>
            <a:chExt cx="3780331" cy="1546610"/>
          </a:xfrm>
        </p:grpSpPr>
        <p:grpSp>
          <p:nvGrpSpPr>
            <p:cNvPr id="121" name="Group 120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31" name="Rectangle 130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2" name="Group 131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39" name="Rectangle 138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d</a:t>
                    </a:r>
                  </a:p>
                </p:txBody>
              </p: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37" name="Rectangle 136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e</a:t>
                    </a:r>
                  </a:p>
                </p:txBody>
              </p:sp>
            </p:grpSp>
            <p:grpSp>
              <p:nvGrpSpPr>
                <p:cNvPr id="134" name="Group 133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35" name="Rectangle 134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Rectangle 135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h</a:t>
                    </a:r>
                  </a:p>
                </p:txBody>
              </p:sp>
            </p:grpSp>
          </p:grpSp>
          <p:sp>
            <p:nvSpPr>
              <p:cNvPr id="130" name="TextBox 129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S2</a:t>
                </a:r>
              </a:p>
            </p:txBody>
          </p:sp>
        </p:grpSp>
        <p:cxnSp>
          <p:nvCxnSpPr>
            <p:cNvPr id="122" name="Straight Connector 121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7380082" y="4947808"/>
            <a:ext cx="3780331" cy="1546610"/>
            <a:chOff x="6872082" y="1608201"/>
            <a:chExt cx="3780331" cy="1546610"/>
          </a:xfrm>
        </p:grpSpPr>
        <p:grpSp>
          <p:nvGrpSpPr>
            <p:cNvPr id="142" name="Group 141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3" name="Group 152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60" name="Rectangle 159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f</a:t>
                    </a:r>
                  </a:p>
                </p:txBody>
              </p:sp>
            </p:grpSp>
            <p:grpSp>
              <p:nvGrpSpPr>
                <p:cNvPr id="154" name="Group 153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58" name="Rectangle 157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g</a:t>
                    </a:r>
                  </a:p>
                </p:txBody>
              </p:sp>
            </p:grpSp>
            <p:grpSp>
              <p:nvGrpSpPr>
                <p:cNvPr id="155" name="Group 154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56" name="Rectangle 155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err="1"/>
                      <a:t>i</a:t>
                    </a:r>
                    <a:endParaRPr lang="en-US" dirty="0"/>
                  </a:p>
                </p:txBody>
              </p:sp>
            </p:grpSp>
          </p:grpSp>
          <p:sp>
            <p:nvSpPr>
              <p:cNvPr id="151" name="TextBox 150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S3</a:t>
                </a:r>
              </a:p>
            </p:txBody>
          </p:sp>
        </p:grpSp>
        <p:cxnSp>
          <p:nvCxnSpPr>
            <p:cNvPr id="143" name="Straight Connector 142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44927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852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Insert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348966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823854" y="17973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55177" y="2539922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8676" y="25399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083609" y="2057521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1807338" y="2057521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1235493" y="2800059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1083332" y="33190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259841" y="3319085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1914932" y="2800059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437539" y="33190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654162" y="33190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3589700" y="2800059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308431" y="2800059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778618" y="42840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93901" y="42840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>
            <a:stCxn id="46" idx="4"/>
            <a:endCxn id="42" idx="0"/>
          </p:cNvCxnSpPr>
          <p:nvPr/>
        </p:nvCxnSpPr>
        <p:spPr>
          <a:xfrm flipH="1">
            <a:off x="930779" y="3623854"/>
            <a:ext cx="304714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46" idx="4"/>
            <a:endCxn id="44" idx="0"/>
          </p:cNvCxnSpPr>
          <p:nvPr/>
        </p:nvCxnSpPr>
        <p:spPr>
          <a:xfrm>
            <a:off x="1235493" y="3623854"/>
            <a:ext cx="310569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2" name="Oval 71"/>
          <p:cNvSpPr/>
          <p:nvPr/>
        </p:nvSpPr>
        <p:spPr>
          <a:xfrm>
            <a:off x="1959499" y="42846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564163" y="4284623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128176" y="428462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744354" y="428462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349840" y="4295929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4955326" y="4284623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4806323" y="3623854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502001" y="3623854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3589700" y="3623854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280337" y="3623854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  <a:endCxn id="74" idx="0"/>
          </p:cNvCxnSpPr>
          <p:nvPr/>
        </p:nvCxnSpPr>
        <p:spPr>
          <a:xfrm>
            <a:off x="2412002" y="3623854"/>
            <a:ext cx="304322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48" idx="4"/>
            <a:endCxn id="72" idx="0"/>
          </p:cNvCxnSpPr>
          <p:nvPr/>
        </p:nvCxnSpPr>
        <p:spPr>
          <a:xfrm flipH="1">
            <a:off x="2111660" y="3623854"/>
            <a:ext cx="300342" cy="66076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grpSp>
        <p:nvGrpSpPr>
          <p:cNvPr id="15" name="Group 14"/>
          <p:cNvGrpSpPr/>
          <p:nvPr/>
        </p:nvGrpSpPr>
        <p:grpSpPr>
          <a:xfrm>
            <a:off x="1551452" y="5217089"/>
            <a:ext cx="2237026" cy="369332"/>
            <a:chOff x="2124689" y="5937760"/>
            <a:chExt cx="2237026" cy="369332"/>
          </a:xfrm>
        </p:grpSpPr>
        <p:sp>
          <p:nvSpPr>
            <p:cNvPr id="50" name="Rectangle 49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124689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Connector 27"/>
          <p:cNvCxnSpPr>
            <a:stCxn id="74" idx="4"/>
            <a:endCxn id="50" idx="0"/>
          </p:cNvCxnSpPr>
          <p:nvPr/>
        </p:nvCxnSpPr>
        <p:spPr>
          <a:xfrm>
            <a:off x="2716324" y="4589392"/>
            <a:ext cx="98982" cy="6582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5-Point Star 3"/>
          <p:cNvSpPr/>
          <p:nvPr/>
        </p:nvSpPr>
        <p:spPr>
          <a:xfrm>
            <a:off x="2618339" y="4327198"/>
            <a:ext cx="190500" cy="1905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/>
          <p:cNvSpPr/>
          <p:nvPr/>
        </p:nvSpPr>
        <p:spPr>
          <a:xfrm>
            <a:off x="2324797" y="3354134"/>
            <a:ext cx="190500" cy="1905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563970" y="3173679"/>
            <a:ext cx="1446430" cy="3709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63517" y="5099253"/>
            <a:ext cx="2521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Version numbers are not valid!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7380082" y="1620901"/>
            <a:ext cx="3780331" cy="1546610"/>
            <a:chOff x="6872082" y="1608201"/>
            <a:chExt cx="3780331" cy="1546610"/>
          </a:xfrm>
        </p:grpSpPr>
        <p:grpSp>
          <p:nvGrpSpPr>
            <p:cNvPr id="100" name="Group 99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1" name="Group 110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18" name="Rectangle 117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a</a:t>
                    </a:r>
                  </a:p>
                </p:txBody>
              </p: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16" name="Rectangle 115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</a:t>
                    </a:r>
                  </a:p>
                </p:txBody>
              </p: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14" name="Rectangle 113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c</a:t>
                    </a:r>
                  </a:p>
                </p:txBody>
              </p:sp>
            </p:grpSp>
          </p:grpSp>
          <p:sp>
            <p:nvSpPr>
              <p:cNvPr id="109" name="TextBox 108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S1</a:t>
                </a:r>
              </a:p>
            </p:txBody>
          </p:sp>
        </p:grpSp>
        <p:cxnSp>
          <p:nvCxnSpPr>
            <p:cNvPr id="101" name="Straight Connector 100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380082" y="3283396"/>
            <a:ext cx="3780331" cy="1546610"/>
            <a:chOff x="6872082" y="1608201"/>
            <a:chExt cx="3780331" cy="1546610"/>
          </a:xfrm>
        </p:grpSpPr>
        <p:grpSp>
          <p:nvGrpSpPr>
            <p:cNvPr id="121" name="Group 120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31" name="Rectangle 130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2" name="Group 131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39" name="Rectangle 138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d</a:t>
                    </a:r>
                  </a:p>
                </p:txBody>
              </p: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37" name="Rectangle 136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e</a:t>
                    </a:r>
                  </a:p>
                </p:txBody>
              </p:sp>
            </p:grpSp>
            <p:grpSp>
              <p:nvGrpSpPr>
                <p:cNvPr id="134" name="Group 133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35" name="Rectangle 134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Rectangle 135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h</a:t>
                    </a:r>
                  </a:p>
                </p:txBody>
              </p:sp>
            </p:grpSp>
          </p:grpSp>
          <p:sp>
            <p:nvSpPr>
              <p:cNvPr id="130" name="TextBox 129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S2</a:t>
                </a:r>
              </a:p>
            </p:txBody>
          </p:sp>
        </p:grpSp>
        <p:cxnSp>
          <p:nvCxnSpPr>
            <p:cNvPr id="122" name="Straight Connector 121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7380082" y="4947808"/>
            <a:ext cx="3780331" cy="1546610"/>
            <a:chOff x="6872082" y="1608201"/>
            <a:chExt cx="3780331" cy="1546610"/>
          </a:xfrm>
        </p:grpSpPr>
        <p:grpSp>
          <p:nvGrpSpPr>
            <p:cNvPr id="142" name="Group 141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3" name="Group 152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60" name="Rectangle 159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f</a:t>
                    </a:r>
                  </a:p>
                </p:txBody>
              </p:sp>
            </p:grpSp>
            <p:grpSp>
              <p:nvGrpSpPr>
                <p:cNvPr id="154" name="Group 153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58" name="Rectangle 157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g</a:t>
                    </a:r>
                  </a:p>
                </p:txBody>
              </p:sp>
            </p:grpSp>
            <p:grpSp>
              <p:nvGrpSpPr>
                <p:cNvPr id="155" name="Group 154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56" name="Rectangle 155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err="1"/>
                      <a:t>i</a:t>
                    </a:r>
                    <a:endParaRPr lang="en-US" dirty="0"/>
                  </a:p>
                </p:txBody>
              </p:sp>
            </p:grpSp>
          </p:grpSp>
          <p:sp>
            <p:nvSpPr>
              <p:cNvPr id="151" name="TextBox 150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S3</a:t>
                </a:r>
              </a:p>
            </p:txBody>
          </p:sp>
        </p:grpSp>
        <p:cxnSp>
          <p:nvCxnSpPr>
            <p:cNvPr id="143" name="Straight Connector 142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87775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852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Insert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348966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823854" y="17973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55177" y="2539922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8676" y="25399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083609" y="2057521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1807338" y="2057521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1235493" y="2800059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1083332" y="33190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</p:cNvCxnSpPr>
          <p:nvPr/>
        </p:nvCxnSpPr>
        <p:spPr>
          <a:xfrm>
            <a:off x="1914932" y="2800059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437539" y="33190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654162" y="33190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3589700" y="2800059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308431" y="2800059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778618" y="42840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93901" y="42840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>
            <a:stCxn id="46" idx="4"/>
            <a:endCxn id="42" idx="0"/>
          </p:cNvCxnSpPr>
          <p:nvPr/>
        </p:nvCxnSpPr>
        <p:spPr>
          <a:xfrm flipH="1">
            <a:off x="930779" y="3623854"/>
            <a:ext cx="304714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46" idx="4"/>
            <a:endCxn id="44" idx="0"/>
          </p:cNvCxnSpPr>
          <p:nvPr/>
        </p:nvCxnSpPr>
        <p:spPr>
          <a:xfrm>
            <a:off x="1235493" y="3623854"/>
            <a:ext cx="310569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6" name="Oval 75"/>
          <p:cNvSpPr/>
          <p:nvPr/>
        </p:nvSpPr>
        <p:spPr>
          <a:xfrm>
            <a:off x="3128176" y="428462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744354" y="428462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349840" y="4295929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4955326" y="4284623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4806323" y="3623854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502001" y="3623854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3589700" y="3623854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280337" y="3623854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grpSp>
        <p:nvGrpSpPr>
          <p:cNvPr id="99" name="Group 98"/>
          <p:cNvGrpSpPr/>
          <p:nvPr/>
        </p:nvGrpSpPr>
        <p:grpSpPr>
          <a:xfrm>
            <a:off x="7380082" y="1620901"/>
            <a:ext cx="3780331" cy="1546610"/>
            <a:chOff x="6872082" y="1608201"/>
            <a:chExt cx="3780331" cy="1546610"/>
          </a:xfrm>
        </p:grpSpPr>
        <p:grpSp>
          <p:nvGrpSpPr>
            <p:cNvPr id="100" name="Group 99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1" name="Group 110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18" name="Rectangle 117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a</a:t>
                    </a:r>
                  </a:p>
                </p:txBody>
              </p: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16" name="Rectangle 115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</a:t>
                    </a:r>
                  </a:p>
                </p:txBody>
              </p: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14" name="Rectangle 113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c</a:t>
                    </a:r>
                  </a:p>
                </p:txBody>
              </p:sp>
            </p:grpSp>
          </p:grpSp>
          <p:sp>
            <p:nvSpPr>
              <p:cNvPr id="109" name="TextBox 108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S1</a:t>
                </a:r>
              </a:p>
            </p:txBody>
          </p:sp>
        </p:grpSp>
        <p:cxnSp>
          <p:nvCxnSpPr>
            <p:cNvPr id="101" name="Straight Connector 100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380082" y="3283396"/>
            <a:ext cx="3780331" cy="1546610"/>
            <a:chOff x="6872082" y="1608201"/>
            <a:chExt cx="3780331" cy="1546610"/>
          </a:xfrm>
        </p:grpSpPr>
        <p:grpSp>
          <p:nvGrpSpPr>
            <p:cNvPr id="121" name="Group 120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31" name="Rectangle 130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2" name="Group 131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39" name="Rectangle 138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d</a:t>
                    </a:r>
                  </a:p>
                </p:txBody>
              </p: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37" name="Rectangle 136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e</a:t>
                    </a:r>
                  </a:p>
                </p:txBody>
              </p:sp>
            </p:grpSp>
            <p:grpSp>
              <p:nvGrpSpPr>
                <p:cNvPr id="134" name="Group 133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35" name="Rectangle 134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Rectangle 135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h</a:t>
                    </a:r>
                  </a:p>
                </p:txBody>
              </p:sp>
            </p:grpSp>
          </p:grpSp>
          <p:sp>
            <p:nvSpPr>
              <p:cNvPr id="130" name="TextBox 129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S2</a:t>
                </a:r>
              </a:p>
            </p:txBody>
          </p:sp>
        </p:grpSp>
        <p:cxnSp>
          <p:nvCxnSpPr>
            <p:cNvPr id="122" name="Straight Connector 121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7380082" y="4947808"/>
            <a:ext cx="3780331" cy="1546610"/>
            <a:chOff x="6872082" y="1608201"/>
            <a:chExt cx="3780331" cy="1546610"/>
          </a:xfrm>
        </p:grpSpPr>
        <p:grpSp>
          <p:nvGrpSpPr>
            <p:cNvPr id="142" name="Group 141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3" name="Group 152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60" name="Rectangle 159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f</a:t>
                    </a:r>
                  </a:p>
                </p:txBody>
              </p:sp>
            </p:grpSp>
            <p:grpSp>
              <p:nvGrpSpPr>
                <p:cNvPr id="154" name="Group 153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58" name="Rectangle 157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g</a:t>
                    </a:r>
                  </a:p>
                </p:txBody>
              </p:sp>
            </p:grpSp>
            <p:grpSp>
              <p:nvGrpSpPr>
                <p:cNvPr id="155" name="Group 154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56" name="Rectangle 155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err="1"/>
                      <a:t>i</a:t>
                    </a:r>
                    <a:endParaRPr lang="en-US" dirty="0"/>
                  </a:p>
                </p:txBody>
              </p:sp>
            </p:grpSp>
          </p:grpSp>
          <p:sp>
            <p:nvSpPr>
              <p:cNvPr id="151" name="TextBox 150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S3</a:t>
                </a:r>
              </a:p>
            </p:txBody>
          </p:sp>
        </p:grpSp>
        <p:cxnSp>
          <p:nvCxnSpPr>
            <p:cNvPr id="143" name="Straight Connector 142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46672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852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Insert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348966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823854" y="17973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55177" y="2539922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8676" y="25399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083609" y="2057521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1807338" y="2057521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1235493" y="2800059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1083332" y="33190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259841" y="3319085"/>
            <a:ext cx="304322" cy="304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1914932" y="2800059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437539" y="33190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654162" y="33190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3589700" y="2800059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308431" y="2800059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778618" y="42840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93901" y="42840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>
            <a:stCxn id="46" idx="4"/>
            <a:endCxn id="42" idx="0"/>
          </p:cNvCxnSpPr>
          <p:nvPr/>
        </p:nvCxnSpPr>
        <p:spPr>
          <a:xfrm flipH="1">
            <a:off x="930779" y="3623854"/>
            <a:ext cx="304714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46" idx="4"/>
            <a:endCxn id="44" idx="0"/>
          </p:cNvCxnSpPr>
          <p:nvPr/>
        </p:nvCxnSpPr>
        <p:spPr>
          <a:xfrm>
            <a:off x="1235493" y="3623854"/>
            <a:ext cx="310569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6" name="Oval 75"/>
          <p:cNvSpPr/>
          <p:nvPr/>
        </p:nvSpPr>
        <p:spPr>
          <a:xfrm>
            <a:off x="3128176" y="428462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744354" y="428462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349840" y="4295929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4955326" y="4284623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4806323" y="3623854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502001" y="3623854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3589700" y="3623854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280337" y="3623854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  <a:endCxn id="55" idx="0"/>
          </p:cNvCxnSpPr>
          <p:nvPr/>
        </p:nvCxnSpPr>
        <p:spPr>
          <a:xfrm>
            <a:off x="2412002" y="3623854"/>
            <a:ext cx="262849" cy="66019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55" name="Oval 54"/>
          <p:cNvSpPr/>
          <p:nvPr/>
        </p:nvSpPr>
        <p:spPr>
          <a:xfrm>
            <a:off x="2522690" y="4284049"/>
            <a:ext cx="304322" cy="304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511800" y="3019791"/>
            <a:ext cx="1422400" cy="3077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43100" y="2608423"/>
            <a:ext cx="80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Read</a:t>
            </a:r>
          </a:p>
        </p:txBody>
      </p:sp>
      <p:sp>
        <p:nvSpPr>
          <p:cNvPr id="9" name="Right Arrow 8"/>
          <p:cNvSpPr/>
          <p:nvPr/>
        </p:nvSpPr>
        <p:spPr>
          <a:xfrm rot="10800000">
            <a:off x="5511800" y="3829673"/>
            <a:ext cx="1561199" cy="33009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71504" y="4246376"/>
            <a:ext cx="1817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 version of the nodes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7380082" y="1620901"/>
            <a:ext cx="3780331" cy="1546610"/>
            <a:chOff x="6872082" y="1608201"/>
            <a:chExt cx="3780331" cy="1546610"/>
          </a:xfrm>
        </p:grpSpPr>
        <p:grpSp>
          <p:nvGrpSpPr>
            <p:cNvPr id="74" name="Group 73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08" name="Rectangle 107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9" name="Group 108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16" name="Rectangle 115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a</a:t>
                    </a:r>
                  </a:p>
                </p:txBody>
              </p:sp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14" name="Rectangle 113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</a:t>
                    </a:r>
                  </a:p>
                </p:txBody>
              </p:sp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c</a:t>
                    </a:r>
                  </a:p>
                </p:txBody>
              </p:sp>
            </p:grpSp>
          </p:grpSp>
          <p:sp>
            <p:nvSpPr>
              <p:cNvPr id="107" name="TextBox 106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S1</a:t>
                </a:r>
              </a:p>
            </p:txBody>
          </p:sp>
        </p:grpSp>
        <p:cxnSp>
          <p:nvCxnSpPr>
            <p:cNvPr id="99" name="Straight Connector 98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380082" y="3283396"/>
            <a:ext cx="3780331" cy="1546610"/>
            <a:chOff x="6872082" y="1608201"/>
            <a:chExt cx="3780331" cy="1546610"/>
          </a:xfrm>
        </p:grpSpPr>
        <p:grpSp>
          <p:nvGrpSpPr>
            <p:cNvPr id="119" name="Group 118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29" name="Rectangle 128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0" name="Group 129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37" name="Rectangle 136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d</a:t>
                    </a:r>
                  </a:p>
                </p:txBody>
              </p:sp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35" name="Rectangle 134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Rectangle 135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e</a:t>
                    </a:r>
                  </a:p>
                </p:txBody>
              </p:sp>
            </p:grpSp>
            <p:grpSp>
              <p:nvGrpSpPr>
                <p:cNvPr id="132" name="Group 131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33" name="Rectangle 132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h</a:t>
                    </a:r>
                  </a:p>
                </p:txBody>
              </p:sp>
            </p:grpSp>
          </p:grpSp>
          <p:sp>
            <p:nvSpPr>
              <p:cNvPr id="128" name="TextBox 127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S2</a:t>
                </a:r>
              </a:p>
            </p:txBody>
          </p:sp>
        </p:grpSp>
        <p:cxnSp>
          <p:nvCxnSpPr>
            <p:cNvPr id="120" name="Straight Connector 119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380082" y="4947808"/>
            <a:ext cx="3780331" cy="1546610"/>
            <a:chOff x="6872082" y="1608201"/>
            <a:chExt cx="3780331" cy="1546610"/>
          </a:xfrm>
        </p:grpSpPr>
        <p:grpSp>
          <p:nvGrpSpPr>
            <p:cNvPr id="140" name="Group 139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48" name="Group 147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1" name="Group 150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58" name="Rectangle 157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f</a:t>
                    </a:r>
                  </a:p>
                </p:txBody>
              </p:sp>
            </p:grpSp>
            <p:grpSp>
              <p:nvGrpSpPr>
                <p:cNvPr id="152" name="Group 151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56" name="Rectangle 155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g</a:t>
                    </a:r>
                  </a:p>
                </p:txBody>
              </p:sp>
            </p:grpSp>
            <p:grpSp>
              <p:nvGrpSpPr>
                <p:cNvPr id="153" name="Group 152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54" name="Rectangle 153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err="1"/>
                      <a:t>i</a:t>
                    </a:r>
                    <a:endParaRPr lang="en-US" dirty="0"/>
                  </a:p>
                </p:txBody>
              </p:sp>
            </p:grpSp>
          </p:grpSp>
          <p:sp>
            <p:nvSpPr>
              <p:cNvPr id="149" name="TextBox 148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S3</a:t>
                </a:r>
              </a:p>
            </p:txBody>
          </p:sp>
        </p:grpSp>
        <p:cxnSp>
          <p:nvCxnSpPr>
            <p:cNvPr id="141" name="Straight Connector 140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97040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852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Insert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348966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823854" y="17973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55177" y="2539922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8676" y="25399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083609" y="2057521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1807338" y="2057521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1235493" y="2800059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1083332" y="33190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259841" y="3319085"/>
            <a:ext cx="304322" cy="304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1914932" y="2800059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437539" y="33190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654162" y="33190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3589700" y="2800059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308431" y="2800059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778618" y="42840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93901" y="42840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>
            <a:stCxn id="46" idx="4"/>
            <a:endCxn id="42" idx="0"/>
          </p:cNvCxnSpPr>
          <p:nvPr/>
        </p:nvCxnSpPr>
        <p:spPr>
          <a:xfrm flipH="1">
            <a:off x="930779" y="3623854"/>
            <a:ext cx="304714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46" idx="4"/>
            <a:endCxn id="44" idx="0"/>
          </p:cNvCxnSpPr>
          <p:nvPr/>
        </p:nvCxnSpPr>
        <p:spPr>
          <a:xfrm>
            <a:off x="1235493" y="3623854"/>
            <a:ext cx="310569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6" name="Oval 75"/>
          <p:cNvSpPr/>
          <p:nvPr/>
        </p:nvSpPr>
        <p:spPr>
          <a:xfrm>
            <a:off x="3128176" y="428462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744354" y="428462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349840" y="4295929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4955326" y="4284623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4806323" y="3623854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502001" y="3623854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3589700" y="3623854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280337" y="3623854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  <a:endCxn id="55" idx="0"/>
          </p:cNvCxnSpPr>
          <p:nvPr/>
        </p:nvCxnSpPr>
        <p:spPr>
          <a:xfrm>
            <a:off x="2412002" y="3623854"/>
            <a:ext cx="262849" cy="66019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55" name="Oval 54"/>
          <p:cNvSpPr/>
          <p:nvPr/>
        </p:nvSpPr>
        <p:spPr>
          <a:xfrm>
            <a:off x="2522690" y="4284049"/>
            <a:ext cx="304322" cy="304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511800" y="3019791"/>
            <a:ext cx="1422400" cy="3077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43100" y="2608423"/>
            <a:ext cx="80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Read</a:t>
            </a:r>
          </a:p>
        </p:txBody>
      </p:sp>
      <p:sp>
        <p:nvSpPr>
          <p:cNvPr id="9" name="Right Arrow 8"/>
          <p:cNvSpPr/>
          <p:nvPr/>
        </p:nvSpPr>
        <p:spPr>
          <a:xfrm rot="10800000">
            <a:off x="5511800" y="3829673"/>
            <a:ext cx="1561199" cy="33009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71504" y="4246376"/>
            <a:ext cx="1817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 version of the nodes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2002" y="5464674"/>
            <a:ext cx="4618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 the Insertion again</a:t>
            </a:r>
            <a:r>
              <a:rPr lang="fa-IR" sz="3600" dirty="0">
                <a:solidFill>
                  <a:srgbClr val="FF0000"/>
                </a:solidFill>
              </a:rPr>
              <a:t>!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380082" y="1620901"/>
            <a:ext cx="3780331" cy="1546610"/>
            <a:chOff x="6872082" y="1608201"/>
            <a:chExt cx="3780331" cy="1546610"/>
          </a:xfrm>
        </p:grpSpPr>
        <p:grpSp>
          <p:nvGrpSpPr>
            <p:cNvPr id="60" name="Group 59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5" name="Group 104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a</a:t>
                    </a:r>
                  </a:p>
                </p:txBody>
              </p:sp>
            </p:grpSp>
            <p:grpSp>
              <p:nvGrpSpPr>
                <p:cNvPr id="106" name="Group 105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10" name="Rectangle 109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</a:t>
                    </a:r>
                  </a:p>
                </p:txBody>
              </p:sp>
            </p:grpSp>
            <p:grpSp>
              <p:nvGrpSpPr>
                <p:cNvPr id="107" name="Group 106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08" name="Rectangle 107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c</a:t>
                    </a:r>
                  </a:p>
                </p:txBody>
              </p:sp>
            </p:grpSp>
          </p:grpSp>
          <p:sp>
            <p:nvSpPr>
              <p:cNvPr id="103" name="TextBox 102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S1</a:t>
                </a:r>
              </a:p>
            </p:txBody>
          </p:sp>
        </p:grpSp>
        <p:cxnSp>
          <p:nvCxnSpPr>
            <p:cNvPr id="61" name="Straight Connector 60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380082" y="3283396"/>
            <a:ext cx="3780331" cy="1546610"/>
            <a:chOff x="6872082" y="1608201"/>
            <a:chExt cx="3780331" cy="1546610"/>
          </a:xfrm>
        </p:grpSpPr>
        <p:grpSp>
          <p:nvGrpSpPr>
            <p:cNvPr id="115" name="Group 114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6" name="Group 125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33" name="Rectangle 132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d</a:t>
                    </a:r>
                  </a:p>
                </p:txBody>
              </p:sp>
            </p:grpSp>
            <p:grpSp>
              <p:nvGrpSpPr>
                <p:cNvPr id="127" name="Group 126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31" name="Rectangle 130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e</a:t>
                    </a:r>
                  </a:p>
                </p:txBody>
              </p:sp>
            </p:grpSp>
            <p:grpSp>
              <p:nvGrpSpPr>
                <p:cNvPr id="128" name="Group 127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29" name="Rectangle 128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h</a:t>
                    </a:r>
                  </a:p>
                </p:txBody>
              </p:sp>
            </p:grpSp>
          </p:grpSp>
          <p:sp>
            <p:nvSpPr>
              <p:cNvPr id="124" name="TextBox 123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S2</a:t>
                </a:r>
              </a:p>
            </p:txBody>
          </p:sp>
        </p:grpSp>
        <p:cxnSp>
          <p:nvCxnSpPr>
            <p:cNvPr id="116" name="Straight Connector 115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380082" y="4947808"/>
            <a:ext cx="3780331" cy="1546610"/>
            <a:chOff x="6872082" y="1608201"/>
            <a:chExt cx="3780331" cy="1546610"/>
          </a:xfrm>
        </p:grpSpPr>
        <p:grpSp>
          <p:nvGrpSpPr>
            <p:cNvPr id="136" name="Group 135"/>
            <p:cNvGrpSpPr/>
            <p:nvPr/>
          </p:nvGrpSpPr>
          <p:grpSpPr>
            <a:xfrm>
              <a:off x="6872082" y="1608201"/>
              <a:ext cx="3570367" cy="1546610"/>
              <a:chOff x="6836456" y="1816166"/>
              <a:chExt cx="3570367" cy="1546610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7243943" y="1871656"/>
                <a:ext cx="3162880" cy="1491120"/>
                <a:chOff x="6768936" y="1710048"/>
                <a:chExt cx="2735458" cy="1708014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6768936" y="1710048"/>
                  <a:ext cx="2735458" cy="170801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7" name="Group 146"/>
                <p:cNvGrpSpPr/>
                <p:nvPr/>
              </p:nvGrpSpPr>
              <p:grpSpPr>
                <a:xfrm>
                  <a:off x="7042064" y="1972242"/>
                  <a:ext cx="1686297" cy="279057"/>
                  <a:chOff x="7113319" y="3978234"/>
                  <a:chExt cx="1686297" cy="279057"/>
                </a:xfrm>
              </p:grpSpPr>
              <p:sp>
                <p:nvSpPr>
                  <p:cNvPr id="154" name="Rectangle 153"/>
                  <p:cNvSpPr/>
                  <p:nvPr/>
                </p:nvSpPr>
                <p:spPr>
                  <a:xfrm>
                    <a:off x="7113319" y="3978234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7113319" y="3978234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f</a:t>
                    </a:r>
                  </a:p>
                </p:txBody>
              </p: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7042063" y="242723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52" name="Rectangle 151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g</a:t>
                    </a:r>
                  </a:p>
                </p:txBody>
              </p: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7042063" y="2882222"/>
                  <a:ext cx="1686297" cy="279057"/>
                  <a:chOff x="7218218" y="4761065"/>
                  <a:chExt cx="1686297" cy="279057"/>
                </a:xfrm>
              </p:grpSpPr>
              <p:sp>
                <p:nvSpPr>
                  <p:cNvPr id="150" name="Rectangle 149"/>
                  <p:cNvSpPr/>
                  <p:nvPr/>
                </p:nvSpPr>
                <p:spPr>
                  <a:xfrm>
                    <a:off x="7218218" y="4761065"/>
                    <a:ext cx="1686297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>
                  <a:xfrm>
                    <a:off x="7218218" y="4761065"/>
                    <a:ext cx="332509" cy="27905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err="1"/>
                      <a:t>i</a:t>
                    </a:r>
                    <a:endParaRPr lang="en-US" dirty="0"/>
                  </a:p>
                </p:txBody>
              </p:sp>
            </p:grpSp>
          </p:grpSp>
          <p:sp>
            <p:nvSpPr>
              <p:cNvPr id="145" name="TextBox 144"/>
              <p:cNvSpPr txBox="1"/>
              <p:nvPr/>
            </p:nvSpPr>
            <p:spPr>
              <a:xfrm>
                <a:off x="6836456" y="181616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S3</a:t>
                </a:r>
              </a:p>
            </p:txBody>
          </p:sp>
        </p:grpSp>
        <p:cxnSp>
          <p:nvCxnSpPr>
            <p:cNvPr id="137" name="Straight Connector 136"/>
            <p:cNvCxnSpPr/>
            <p:nvPr/>
          </p:nvCxnSpPr>
          <p:spPr>
            <a:xfrm>
              <a:off x="9737587" y="2088071"/>
              <a:ext cx="594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0034767" y="2088071"/>
              <a:ext cx="0" cy="974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9719704" y="1707480"/>
              <a:ext cx="932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Version number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9763081" y="208807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    2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9778568" y="232342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   3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9762358" y="251518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400" dirty="0"/>
                <a:t>…</a:t>
              </a:r>
              <a:r>
                <a:rPr lang="en-US" sz="1400" dirty="0"/>
                <a:t>   </a:t>
              </a:r>
              <a:r>
                <a:rPr lang="mr-IN" sz="1400" dirty="0"/>
                <a:t>…</a:t>
              </a:r>
              <a:endParaRPr lang="en-US" sz="14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9801485" y="272479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   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87768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852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Insert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348966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92200" y="1816100"/>
            <a:ext cx="9664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“Replicas are updated lazily: </a:t>
            </a:r>
            <a:r>
              <a:rPr lang="en-US" sz="2800" b="1" i="1" dirty="0"/>
              <a:t>when a transaction aborts because it used out-of-date objects</a:t>
            </a:r>
            <a:r>
              <a:rPr lang="en-US" sz="2800" dirty="0"/>
              <a:t>, the client discards any local copies of such objects, and fetches fresh copies the next time the objects are accessed. The use of lazy replicas may cause a transaction to abort even without any overlap with other transactions, in case a replica is out-of-date when the transaction begins. </a:t>
            </a:r>
            <a:r>
              <a:rPr lang="en-US" sz="2800" b="1" dirty="0"/>
              <a:t>We did not find this to be a problem for B-trees since the objects we replicate lazily (e.g., inner nodes of the B-tree) change relatively rarely</a:t>
            </a:r>
            <a:r>
              <a:rPr lang="en-US" sz="28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5609264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159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Delete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333284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823854" y="18481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55177" y="2590722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8676" y="25907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083609" y="2108321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1807338" y="2108321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1235493" y="2850859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1083332" y="33698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259841" y="3369885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1914932" y="2850859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437539" y="33698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654162" y="33698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3589700" y="2850859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308431" y="2850859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778618" y="43348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93901" y="43348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>
            <a:stCxn id="46" idx="4"/>
            <a:endCxn id="42" idx="0"/>
          </p:cNvCxnSpPr>
          <p:nvPr/>
        </p:nvCxnSpPr>
        <p:spPr>
          <a:xfrm flipH="1">
            <a:off x="930779" y="3674654"/>
            <a:ext cx="304714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46" idx="4"/>
            <a:endCxn id="44" idx="0"/>
          </p:cNvCxnSpPr>
          <p:nvPr/>
        </p:nvCxnSpPr>
        <p:spPr>
          <a:xfrm>
            <a:off x="1235493" y="3674654"/>
            <a:ext cx="310569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2" name="Oval 71"/>
          <p:cNvSpPr/>
          <p:nvPr/>
        </p:nvSpPr>
        <p:spPr>
          <a:xfrm>
            <a:off x="1959499" y="43354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564163" y="4335423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128176" y="433542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744354" y="433542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349840" y="4346729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4955326" y="4335423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4806323" y="3674654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502001" y="3674654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3589700" y="3674654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280337" y="3674654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  <a:endCxn id="74" idx="0"/>
          </p:cNvCxnSpPr>
          <p:nvPr/>
        </p:nvCxnSpPr>
        <p:spPr>
          <a:xfrm>
            <a:off x="2412002" y="3674654"/>
            <a:ext cx="304322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48" idx="4"/>
            <a:endCxn id="72" idx="0"/>
          </p:cNvCxnSpPr>
          <p:nvPr/>
        </p:nvCxnSpPr>
        <p:spPr>
          <a:xfrm flipH="1">
            <a:off x="2111660" y="3674654"/>
            <a:ext cx="300342" cy="66076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grpSp>
        <p:nvGrpSpPr>
          <p:cNvPr id="15" name="Group 14"/>
          <p:cNvGrpSpPr/>
          <p:nvPr/>
        </p:nvGrpSpPr>
        <p:grpSpPr>
          <a:xfrm>
            <a:off x="1844239" y="5267889"/>
            <a:ext cx="1944239" cy="369332"/>
            <a:chOff x="2417476" y="5937760"/>
            <a:chExt cx="1944239" cy="369332"/>
          </a:xfrm>
        </p:grpSpPr>
        <p:sp>
          <p:nvSpPr>
            <p:cNvPr id="50" name="Rectangle 49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</p:grpSp>
      <p:cxnSp>
        <p:nvCxnSpPr>
          <p:cNvPr id="28" name="Straight Connector 27"/>
          <p:cNvCxnSpPr>
            <a:stCxn id="74" idx="4"/>
            <a:endCxn id="50" idx="0"/>
          </p:cNvCxnSpPr>
          <p:nvPr/>
        </p:nvCxnSpPr>
        <p:spPr>
          <a:xfrm>
            <a:off x="2716324" y="4640192"/>
            <a:ext cx="98982" cy="6582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 rot="5400000">
            <a:off x="2656540" y="5062534"/>
            <a:ext cx="273019" cy="189762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46389" y="615457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&gt; min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353014" y="5194461"/>
            <a:ext cx="393700" cy="489772"/>
            <a:chOff x="6959600" y="4149847"/>
            <a:chExt cx="889000" cy="867222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7010400" y="4149847"/>
              <a:ext cx="787400" cy="86722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959600" y="4173721"/>
              <a:ext cx="889000" cy="81947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31356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159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Delete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333284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823854" y="1848184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55177" y="2590722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8676" y="25907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12" idx="0"/>
          </p:cNvCxnSpPr>
          <p:nvPr/>
        </p:nvCxnSpPr>
        <p:spPr>
          <a:xfrm>
            <a:off x="3083609" y="2108321"/>
            <a:ext cx="1117228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>
          <a:xfrm flipH="1">
            <a:off x="1807338" y="2108321"/>
            <a:ext cx="1061083" cy="48240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3"/>
            <a:endCxn id="46" idx="0"/>
          </p:cNvCxnSpPr>
          <p:nvPr/>
        </p:nvCxnSpPr>
        <p:spPr>
          <a:xfrm flipH="1">
            <a:off x="1235493" y="2850859"/>
            <a:ext cx="464251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6" name="Oval 45"/>
          <p:cNvSpPr/>
          <p:nvPr/>
        </p:nvSpPr>
        <p:spPr>
          <a:xfrm>
            <a:off x="1083332" y="33698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259841" y="3369885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Connector 53"/>
          <p:cNvCxnSpPr>
            <a:stCxn id="11" idx="5"/>
            <a:endCxn id="48" idx="0"/>
          </p:cNvCxnSpPr>
          <p:nvPr/>
        </p:nvCxnSpPr>
        <p:spPr>
          <a:xfrm>
            <a:off x="1914932" y="2850859"/>
            <a:ext cx="497070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3437539" y="33698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654162" y="336988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5" name="Straight Connector 74"/>
          <p:cNvCxnSpPr>
            <a:stCxn id="12" idx="3"/>
            <a:endCxn id="71" idx="0"/>
          </p:cNvCxnSpPr>
          <p:nvPr/>
        </p:nvCxnSpPr>
        <p:spPr>
          <a:xfrm flipH="1">
            <a:off x="3589700" y="2850859"/>
            <a:ext cx="503543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12" idx="5"/>
            <a:endCxn id="73" idx="0"/>
          </p:cNvCxnSpPr>
          <p:nvPr/>
        </p:nvCxnSpPr>
        <p:spPr>
          <a:xfrm>
            <a:off x="4308431" y="2850859"/>
            <a:ext cx="497892" cy="51902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778618" y="43348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93901" y="4334850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>
            <a:stCxn id="46" idx="4"/>
            <a:endCxn id="42" idx="0"/>
          </p:cNvCxnSpPr>
          <p:nvPr/>
        </p:nvCxnSpPr>
        <p:spPr>
          <a:xfrm flipH="1">
            <a:off x="930779" y="3674654"/>
            <a:ext cx="304714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46" idx="4"/>
            <a:endCxn id="44" idx="0"/>
          </p:cNvCxnSpPr>
          <p:nvPr/>
        </p:nvCxnSpPr>
        <p:spPr>
          <a:xfrm>
            <a:off x="1235493" y="3674654"/>
            <a:ext cx="310569" cy="66019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2" name="Oval 71"/>
          <p:cNvSpPr/>
          <p:nvPr/>
        </p:nvSpPr>
        <p:spPr>
          <a:xfrm>
            <a:off x="1959499" y="4335422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564163" y="4335423"/>
            <a:ext cx="304322" cy="304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128176" y="4335425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744354" y="4335424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349840" y="4346729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4955326" y="4335423"/>
            <a:ext cx="304322" cy="30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>
            <a:stCxn id="73" idx="4"/>
            <a:endCxn id="80" idx="0"/>
          </p:cNvCxnSpPr>
          <p:nvPr/>
        </p:nvCxnSpPr>
        <p:spPr>
          <a:xfrm>
            <a:off x="4806323" y="3674654"/>
            <a:ext cx="301164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73" idx="4"/>
            <a:endCxn id="79" idx="0"/>
          </p:cNvCxnSpPr>
          <p:nvPr/>
        </p:nvCxnSpPr>
        <p:spPr>
          <a:xfrm flipH="1">
            <a:off x="4502001" y="3674654"/>
            <a:ext cx="304322" cy="672075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stCxn id="71" idx="4"/>
            <a:endCxn id="78" idx="0"/>
          </p:cNvCxnSpPr>
          <p:nvPr/>
        </p:nvCxnSpPr>
        <p:spPr>
          <a:xfrm>
            <a:off x="3589700" y="3674654"/>
            <a:ext cx="306815" cy="66077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71" idx="4"/>
            <a:endCxn id="76" idx="0"/>
          </p:cNvCxnSpPr>
          <p:nvPr/>
        </p:nvCxnSpPr>
        <p:spPr>
          <a:xfrm flipH="1">
            <a:off x="3280337" y="3674654"/>
            <a:ext cx="309363" cy="660771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8" idx="4"/>
            <a:endCxn id="74" idx="0"/>
          </p:cNvCxnSpPr>
          <p:nvPr/>
        </p:nvCxnSpPr>
        <p:spPr>
          <a:xfrm>
            <a:off x="2412002" y="3674654"/>
            <a:ext cx="304322" cy="660769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48" idx="4"/>
            <a:endCxn id="72" idx="0"/>
          </p:cNvCxnSpPr>
          <p:nvPr/>
        </p:nvCxnSpPr>
        <p:spPr>
          <a:xfrm flipH="1">
            <a:off x="2111660" y="3674654"/>
            <a:ext cx="300342" cy="66076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grpSp>
        <p:nvGrpSpPr>
          <p:cNvPr id="15" name="Group 14"/>
          <p:cNvGrpSpPr/>
          <p:nvPr/>
        </p:nvGrpSpPr>
        <p:grpSpPr>
          <a:xfrm>
            <a:off x="1844239" y="5267889"/>
            <a:ext cx="1944239" cy="369332"/>
            <a:chOff x="2417476" y="5937760"/>
            <a:chExt cx="1944239" cy="369332"/>
          </a:xfrm>
        </p:grpSpPr>
        <p:sp>
          <p:nvSpPr>
            <p:cNvPr id="50" name="Rectangle 49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</p:grpSp>
      <p:cxnSp>
        <p:nvCxnSpPr>
          <p:cNvPr id="28" name="Straight Connector 27"/>
          <p:cNvCxnSpPr>
            <a:stCxn id="74" idx="4"/>
            <a:endCxn id="50" idx="0"/>
          </p:cNvCxnSpPr>
          <p:nvPr/>
        </p:nvCxnSpPr>
        <p:spPr>
          <a:xfrm>
            <a:off x="2716324" y="4640192"/>
            <a:ext cx="98982" cy="6582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985692" y="1848184"/>
            <a:ext cx="5545908" cy="42351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71700" y="4279900"/>
            <a:ext cx="1066800" cy="13843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38500" y="1848189"/>
            <a:ext cx="2747192" cy="243171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38500" y="5665809"/>
            <a:ext cx="2747192" cy="4174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6404201" y="4703375"/>
            <a:ext cx="1944239" cy="369332"/>
            <a:chOff x="2417476" y="5937760"/>
            <a:chExt cx="1944239" cy="369332"/>
          </a:xfrm>
        </p:grpSpPr>
        <p:sp>
          <p:nvSpPr>
            <p:cNvPr id="84" name="Rectangle 83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777946" y="4703375"/>
            <a:ext cx="1944239" cy="369332"/>
            <a:chOff x="2417476" y="5937760"/>
            <a:chExt cx="1944239" cy="369332"/>
          </a:xfrm>
        </p:grpSpPr>
        <p:sp>
          <p:nvSpPr>
            <p:cNvPr id="92" name="Rectangle 91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0681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635342" y="59377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</p:grpSp>
      <p:sp>
        <p:nvSpPr>
          <p:cNvPr id="21" name="Right Brace 20"/>
          <p:cNvSpPr/>
          <p:nvPr/>
        </p:nvSpPr>
        <p:spPr>
          <a:xfrm rot="5400000">
            <a:off x="2656540" y="5062534"/>
            <a:ext cx="273019" cy="189762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46389" y="615457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99" name="Right Brace 98"/>
          <p:cNvSpPr/>
          <p:nvPr/>
        </p:nvSpPr>
        <p:spPr>
          <a:xfrm rot="5400000">
            <a:off x="7258866" y="4426432"/>
            <a:ext cx="273019" cy="189762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ight Brace 99"/>
          <p:cNvSpPr/>
          <p:nvPr/>
        </p:nvSpPr>
        <p:spPr>
          <a:xfrm rot="5400000">
            <a:off x="9666660" y="4398567"/>
            <a:ext cx="273019" cy="189762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9557332" y="5550798"/>
            <a:ext cx="49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T/2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165061" y="5546160"/>
            <a:ext cx="49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T/2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7553515" y="2759360"/>
            <a:ext cx="2019539" cy="287331"/>
            <a:chOff x="2417476" y="5966714"/>
            <a:chExt cx="2019539" cy="287331"/>
          </a:xfrm>
        </p:grpSpPr>
        <p:sp>
          <p:nvSpPr>
            <p:cNvPr id="104" name="Rectangle 103"/>
            <p:cNvSpPr/>
            <p:nvPr/>
          </p:nvSpPr>
          <p:spPr>
            <a:xfrm>
              <a:off x="2419624" y="5968323"/>
              <a:ext cx="1937838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417476" y="5968323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711018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993284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276084" y="5969036"/>
              <a:ext cx="293542" cy="285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852273" y="5969037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567529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143473" y="5966714"/>
              <a:ext cx="293542" cy="285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/>
          <p:cNvCxnSpPr>
            <a:stCxn id="104" idx="2"/>
            <a:endCxn id="84" idx="0"/>
          </p:cNvCxnSpPr>
          <p:nvPr/>
        </p:nvCxnSpPr>
        <p:spPr>
          <a:xfrm flipH="1">
            <a:off x="7375268" y="3045977"/>
            <a:ext cx="1149314" cy="16879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4" idx="2"/>
            <a:endCxn id="92" idx="0"/>
          </p:cNvCxnSpPr>
          <p:nvPr/>
        </p:nvCxnSpPr>
        <p:spPr>
          <a:xfrm>
            <a:off x="8524582" y="3045977"/>
            <a:ext cx="1224431" cy="16879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30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Sinfonia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60450" y="2006600"/>
            <a:ext cx="100203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Sinfonia is a distributed data storage service that provides ACID properties for the application data</a:t>
            </a:r>
          </a:p>
          <a:p>
            <a:r>
              <a:rPr lang="en-US" sz="2800" dirty="0"/>
              <a:t>Sinfonia provides a data manipulation primitive, a minitransaction...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Consists of three (Possibly empty) sets: Read, Write, Compare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Reads and Writes are performed only if all of the comparisons succeed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Is performed as part of a two-phase commit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Some varieties can be performed in a single phase</a:t>
            </a:r>
          </a:p>
        </p:txBody>
      </p:sp>
    </p:spTree>
    <p:extLst>
      <p:ext uri="{BB962C8B-B14F-4D97-AF65-F5344CB8AC3E}">
        <p14:creationId xmlns:p14="http://schemas.microsoft.com/office/powerpoint/2010/main" val="167418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55700" y="565347"/>
            <a:ext cx="4699000" cy="613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Problem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Btree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Sinfonia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200" b="1" dirty="0"/>
              <a:t>Distributed Btree Implementation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Assumptions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Design of the Btree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BTree Operations Efficiency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Migration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Transaction Interface 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Extensions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1900" y="565347"/>
            <a:ext cx="477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Experimental Setup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Workload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Scalability Experiments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Migration Experiments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Algorithm in Practice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Search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2087249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Assumptions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405681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93850" y="2026335"/>
            <a:ext cx="90043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>
                <a:latin typeface=""/>
              </a:rPr>
              <a:t>The B-tree operate within a data center environment. This guarantees </a:t>
            </a:r>
            <a:r>
              <a:rPr lang="en-US" sz="2800" dirty="0"/>
              <a:t>high bandwidth, low latencies, and small latency variations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/>
          </a:p>
          <a:p>
            <a:pPr marL="342900" indent="-342900">
              <a:buFont typeface="Arial" charset="0"/>
              <a:buChar char="•"/>
            </a:pPr>
            <a:r>
              <a:rPr lang="en-US" sz="2800" dirty="0"/>
              <a:t>Individual machines can fail without causing the system to stall, but network partitions will stall the system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>
              <a:latin typeface="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/>
              <a:t>B-tree is not going to grow or shrink rapidly. </a:t>
            </a:r>
          </a:p>
        </p:txBody>
      </p:sp>
    </p:spTree>
    <p:extLst>
      <p:ext uri="{BB962C8B-B14F-4D97-AF65-F5344CB8AC3E}">
        <p14:creationId xmlns:p14="http://schemas.microsoft.com/office/powerpoint/2010/main" val="56974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685"/>
          </a:xfrm>
        </p:spPr>
        <p:txBody>
          <a:bodyPr>
            <a:normAutofit/>
          </a:bodyPr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Schema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38200" y="1392810"/>
            <a:ext cx="3619500" cy="128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63" y="365125"/>
            <a:ext cx="5692337" cy="63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71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</TotalTime>
  <Words>1956</Words>
  <Application>Microsoft Macintosh PowerPoint</Application>
  <PresentationFormat>Widescreen</PresentationFormat>
  <Paragraphs>682</Paragraphs>
  <Slides>58</Slides>
  <Notes>2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Comic Sans MS</vt:lpstr>
      <vt:lpstr>Wingdings</vt:lpstr>
      <vt:lpstr>Office Theme</vt:lpstr>
      <vt:lpstr>A Practical Scalable Distributed BTree</vt:lpstr>
      <vt:lpstr>PowerPoint Presentation</vt:lpstr>
      <vt:lpstr>PowerPoint Presentation</vt:lpstr>
      <vt:lpstr>Problem</vt:lpstr>
      <vt:lpstr>B-Tree</vt:lpstr>
      <vt:lpstr>Sinfonia</vt:lpstr>
      <vt:lpstr>PowerPoint Presentation</vt:lpstr>
      <vt:lpstr>Assumptions</vt:lpstr>
      <vt:lpstr>Schema</vt:lpstr>
      <vt:lpstr>Design of the BTree</vt:lpstr>
      <vt:lpstr>Btree Operation Efficiency</vt:lpstr>
      <vt:lpstr>Standard Btree Operations</vt:lpstr>
      <vt:lpstr>Migration Operations</vt:lpstr>
      <vt:lpstr>Transaction Interface</vt:lpstr>
      <vt:lpstr>Transaction Interface</vt:lpstr>
      <vt:lpstr>Extensions</vt:lpstr>
      <vt:lpstr>PowerPoint Presentation</vt:lpstr>
      <vt:lpstr>Results - Setup</vt:lpstr>
      <vt:lpstr>Results - Workloads</vt:lpstr>
      <vt:lpstr>Results – Scalability Experiments</vt:lpstr>
      <vt:lpstr>Results - Lookup</vt:lpstr>
      <vt:lpstr>Results - Update</vt:lpstr>
      <vt:lpstr>Results - Mixed</vt:lpstr>
      <vt:lpstr>Results - Insert</vt:lpstr>
      <vt:lpstr>Results - Migration</vt:lpstr>
      <vt:lpstr>Results - Migration</vt:lpstr>
      <vt:lpstr>PowerPoint Presentation</vt:lpstr>
      <vt:lpstr>Search– Cont.</vt:lpstr>
      <vt:lpstr>Search– Cont.</vt:lpstr>
      <vt:lpstr>Distributed Btree</vt:lpstr>
      <vt:lpstr>Search</vt:lpstr>
      <vt:lpstr>Search</vt:lpstr>
      <vt:lpstr>Search</vt:lpstr>
      <vt:lpstr>Search</vt:lpstr>
      <vt:lpstr>Search</vt:lpstr>
      <vt:lpstr>Search</vt:lpstr>
      <vt:lpstr>Search</vt:lpstr>
      <vt:lpstr>Search</vt:lpstr>
      <vt:lpstr>Search – Invalid Node</vt:lpstr>
      <vt:lpstr>Search – Invalid Node</vt:lpstr>
      <vt:lpstr>Search – Invalid Node</vt:lpstr>
      <vt:lpstr>Search – Invalid Node</vt:lpstr>
      <vt:lpstr>Search – Invalid Node</vt:lpstr>
      <vt:lpstr>Search – Invalid Node</vt:lpstr>
      <vt:lpstr>Insert</vt:lpstr>
      <vt:lpstr>Insert and Split</vt:lpstr>
      <vt:lpstr>Insert and Split</vt:lpstr>
      <vt:lpstr>Insert and Split</vt:lpstr>
      <vt:lpstr>Insert and Split</vt:lpstr>
      <vt:lpstr>Insert</vt:lpstr>
      <vt:lpstr>Insert</vt:lpstr>
      <vt:lpstr>Insert</vt:lpstr>
      <vt:lpstr>Insert</vt:lpstr>
      <vt:lpstr>Insert</vt:lpstr>
      <vt:lpstr>Insert</vt:lpstr>
      <vt:lpstr>Insert</vt:lpstr>
      <vt:lpstr>Delete</vt:lpstr>
      <vt:lpstr>Delete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Eslahi Kelorazi Mojtaba</dc:creator>
  <cp:lastModifiedBy>Microsoft Office User</cp:lastModifiedBy>
  <cp:revision>76</cp:revision>
  <dcterms:created xsi:type="dcterms:W3CDTF">2017-02-20T16:16:25Z</dcterms:created>
  <dcterms:modified xsi:type="dcterms:W3CDTF">2019-02-21T19:05:27Z</dcterms:modified>
</cp:coreProperties>
</file>